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377" r:id="rId3"/>
    <p:sldId id="258" r:id="rId4"/>
    <p:sldId id="259" r:id="rId5"/>
    <p:sldId id="260" r:id="rId6"/>
    <p:sldId id="379" r:id="rId7"/>
    <p:sldId id="262" r:id="rId8"/>
    <p:sldId id="375" r:id="rId9"/>
    <p:sldId id="264" r:id="rId10"/>
    <p:sldId id="378" r:id="rId11"/>
    <p:sldId id="266" r:id="rId12"/>
    <p:sldId id="383" r:id="rId13"/>
    <p:sldId id="376" r:id="rId14"/>
    <p:sldId id="267" r:id="rId15"/>
    <p:sldId id="268" r:id="rId16"/>
    <p:sldId id="269" r:id="rId17"/>
    <p:sldId id="271" r:id="rId18"/>
    <p:sldId id="373" r:id="rId19"/>
    <p:sldId id="374" r:id="rId20"/>
    <p:sldId id="371" r:id="rId21"/>
    <p:sldId id="372" r:id="rId22"/>
    <p:sldId id="303" r:id="rId23"/>
    <p:sldId id="384" r:id="rId24"/>
    <p:sldId id="298" r:id="rId25"/>
    <p:sldId id="299" r:id="rId26"/>
    <p:sldId id="300" r:id="rId27"/>
    <p:sldId id="382" r:id="rId28"/>
    <p:sldId id="302" r:id="rId29"/>
  </p:sldIdLst>
  <p:sldSz cx="18288000" cy="10287000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4660"/>
  </p:normalViewPr>
  <p:slideViewPr>
    <p:cSldViewPr snapToGrid="0">
      <p:cViewPr varScale="1">
        <p:scale>
          <a:sx n="70" d="100"/>
          <a:sy n="70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06E15B-8B2B-4CC7-868C-2EB5059BCE5F}" type="datetimeFigureOut">
              <a:rPr lang="ko-KR" altLang="en-US" smtClean="0"/>
              <a:t>2024-07-03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765591-8D1E-495B-8190-866564288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577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92414-F0B8-4047-8DEE-AF6CD2ADFD1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168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65591-8D1E-495B-8190-86656428808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928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65591-8D1E-495B-8190-86656428808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847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65591-8D1E-495B-8190-86656428808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586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FB729D7-9BB5-4D5F-837C-2E8CDA90C30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CC4B3F0-4683-461C-885D-8C542E9BCF9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3BFAFC7-52C9-42BA-A9E8-E4095D12C71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C81AD8C-BA4C-482B-B8DE-5BCD2CA46ACC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565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94" b="0" i="0">
                <a:solidFill>
                  <a:schemeClr val="tx1"/>
                </a:solidFill>
                <a:latin typeface="바탕"/>
                <a:cs typeface="바탕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9394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D8C7C28-5081-4E71-89F4-2DE2B904C313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3001572-355A-4D9E-8BE7-232EDD4ED63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C249E3D-6747-4C11-8657-1529BBB65BB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787A861-C02F-4A9E-BFD6-87E886714BB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2040" cy="6813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AF54AD8-72CC-4A48-AB96-E57633F2F45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9DF4E5E-4380-41F1-B013-CEBFE36193F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72E7512-6FAD-404D-B1E5-6CDC74A111B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FE93A5E-68D5-4C4B-B27E-9C6F5CAE51D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</a:rPr>
              <a:t>&lt;날짜/시간&gt;</a:t>
            </a:r>
            <a:endParaRPr lang="en-US" sz="1200" b="0" strike="noStrike" spc="-1">
              <a:solidFill>
                <a:srgbClr val="000000"/>
              </a:solidFill>
              <a:latin typeface="바탕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&lt;바닥글&gt;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5EE5D03-DE77-4340-A72D-54841B68D417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바탕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3200" b="0" strike="noStrike" spc="-1">
                <a:solidFill>
                  <a:srgbClr val="000000"/>
                </a:solidFill>
                <a:latin typeface="Calibri"/>
              </a:rPr>
              <a:t>개요 텍스트의 서식을 편집하려면 클릭하십시오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2</a:t>
            </a:r>
            <a:r>
              <a:rPr lang="ko-KR" sz="2400" b="0" strike="noStrike" spc="-1">
                <a:solidFill>
                  <a:srgbClr val="000000"/>
                </a:solidFill>
                <a:latin typeface="Calibri"/>
              </a:rPr>
              <a:t>번째 개요 수준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3</a:t>
            </a:r>
            <a:r>
              <a:rPr lang="ko-KR" sz="2000" b="0" strike="noStrike" spc="-1">
                <a:solidFill>
                  <a:srgbClr val="000000"/>
                </a:solidFill>
                <a:latin typeface="Calibri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4</a:t>
            </a:r>
            <a:r>
              <a:rPr lang="ko-KR" sz="2000" b="0" strike="noStrike" spc="-1">
                <a:solidFill>
                  <a:srgbClr val="000000"/>
                </a:solidFill>
                <a:latin typeface="Calibri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5</a:t>
            </a:r>
            <a:r>
              <a:rPr lang="ko-KR" sz="2000" b="0" strike="noStrike" spc="-1">
                <a:solidFill>
                  <a:srgbClr val="000000"/>
                </a:solidFill>
                <a:latin typeface="Calibri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6</a:t>
            </a:r>
            <a:r>
              <a:rPr lang="ko-KR" sz="2000" b="0" strike="noStrike" spc="-1">
                <a:solidFill>
                  <a:srgbClr val="000000"/>
                </a:solidFill>
                <a:latin typeface="Calibri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7</a:t>
            </a:r>
            <a:r>
              <a:rPr lang="ko-KR" sz="2000" b="0" strike="noStrike" spc="-1">
                <a:solidFill>
                  <a:srgbClr val="000000"/>
                </a:solidFill>
                <a:latin typeface="Calibri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image" Target="../media/image57.png"/><Relationship Id="rId4" Type="http://schemas.openxmlformats.org/officeDocument/2006/relationships/image" Target="../media/image55.png"/><Relationship Id="rId9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0.png"/><Relationship Id="rId7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3.png"/><Relationship Id="rId7" Type="http://schemas.openxmlformats.org/officeDocument/2006/relationships/image" Target="../media/image6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3.png"/><Relationship Id="rId7" Type="http://schemas.openxmlformats.org/officeDocument/2006/relationships/image" Target="../media/image6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3.png"/><Relationship Id="rId7" Type="http://schemas.openxmlformats.org/officeDocument/2006/relationships/image" Target="../media/image7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13" Type="http://schemas.openxmlformats.org/officeDocument/2006/relationships/image" Target="../media/image85.jpeg"/><Relationship Id="rId3" Type="http://schemas.openxmlformats.org/officeDocument/2006/relationships/image" Target="../media/image10.png"/><Relationship Id="rId7" Type="http://schemas.openxmlformats.org/officeDocument/2006/relationships/image" Target="../media/image79.png"/><Relationship Id="rId12" Type="http://schemas.openxmlformats.org/officeDocument/2006/relationships/image" Target="../media/image84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3.jpeg"/><Relationship Id="rId5" Type="http://schemas.openxmlformats.org/officeDocument/2006/relationships/image" Target="../media/image77.jpe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4" Type="http://schemas.openxmlformats.org/officeDocument/2006/relationships/image" Target="../media/image13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3.png"/><Relationship Id="rId7" Type="http://schemas.openxmlformats.org/officeDocument/2006/relationships/image" Target="../media/image9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13.png"/><Relationship Id="rId7" Type="http://schemas.openxmlformats.org/officeDocument/2006/relationships/image" Target="../media/image9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jpe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jpeg"/><Relationship Id="rId3" Type="http://schemas.openxmlformats.org/officeDocument/2006/relationships/image" Target="../media/image13.png"/><Relationship Id="rId7" Type="http://schemas.openxmlformats.org/officeDocument/2006/relationships/image" Target="../media/image10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3.png"/><Relationship Id="rId7" Type="http://schemas.openxmlformats.org/officeDocument/2006/relationships/image" Target="../media/image10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3.png"/><Relationship Id="rId7" Type="http://schemas.openxmlformats.org/officeDocument/2006/relationships/image" Target="../media/image1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19.jpe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jpe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image" Target="../media/image19.png"/><Relationship Id="rId4" Type="http://schemas.openxmlformats.org/officeDocument/2006/relationships/image" Target="../media/image9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9.png"/><Relationship Id="rId3" Type="http://schemas.openxmlformats.org/officeDocument/2006/relationships/image" Target="../media/image23.png"/><Relationship Id="rId7" Type="http://schemas.openxmlformats.org/officeDocument/2006/relationships/image" Target="../media/image11.png"/><Relationship Id="rId12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7.png"/><Relationship Id="rId5" Type="http://schemas.openxmlformats.org/officeDocument/2006/relationships/image" Target="../media/image10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4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0.png"/><Relationship Id="rId18" Type="http://schemas.openxmlformats.org/officeDocument/2006/relationships/image" Target="../media/image43.png"/><Relationship Id="rId26" Type="http://schemas.openxmlformats.org/officeDocument/2006/relationships/image" Target="../media/image31.png"/><Relationship Id="rId3" Type="http://schemas.openxmlformats.org/officeDocument/2006/relationships/image" Target="../media/image33.jpeg"/><Relationship Id="rId21" Type="http://schemas.openxmlformats.org/officeDocument/2006/relationships/image" Target="../media/image46.png"/><Relationship Id="rId7" Type="http://schemas.openxmlformats.org/officeDocument/2006/relationships/image" Target="../media/image37.png"/><Relationship Id="rId12" Type="http://schemas.openxmlformats.org/officeDocument/2006/relationships/image" Target="../media/image39.png"/><Relationship Id="rId17" Type="http://schemas.openxmlformats.org/officeDocument/2006/relationships/image" Target="../media/image42.png"/><Relationship Id="rId25" Type="http://schemas.openxmlformats.org/officeDocument/2006/relationships/image" Target="../media/image50.png"/><Relationship Id="rId2" Type="http://schemas.openxmlformats.org/officeDocument/2006/relationships/image" Target="../media/image32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8.png"/><Relationship Id="rId24" Type="http://schemas.openxmlformats.org/officeDocument/2006/relationships/image" Target="../media/image49.png"/><Relationship Id="rId5" Type="http://schemas.openxmlformats.org/officeDocument/2006/relationships/image" Target="../media/image35.png"/><Relationship Id="rId15" Type="http://schemas.openxmlformats.org/officeDocument/2006/relationships/image" Target="../media/image11.png"/><Relationship Id="rId23" Type="http://schemas.openxmlformats.org/officeDocument/2006/relationships/image" Target="../media/image48.png"/><Relationship Id="rId10" Type="http://schemas.openxmlformats.org/officeDocument/2006/relationships/image" Target="../media/image12.png"/><Relationship Id="rId19" Type="http://schemas.openxmlformats.org/officeDocument/2006/relationships/image" Target="../media/image44.png"/><Relationship Id="rId4" Type="http://schemas.openxmlformats.org/officeDocument/2006/relationships/image" Target="../media/image34.png"/><Relationship Id="rId9" Type="http://schemas.openxmlformats.org/officeDocument/2006/relationships/image" Target="../media/image13.png"/><Relationship Id="rId14" Type="http://schemas.openxmlformats.org/officeDocument/2006/relationships/image" Target="../media/image24.png"/><Relationship Id="rId22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31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6"/>
          <p:cNvPicPr/>
          <p:nvPr/>
        </p:nvPicPr>
        <p:blipFill>
          <a:blip r:embed="rId2"/>
          <a:stretch/>
        </p:blipFill>
        <p:spPr>
          <a:xfrm>
            <a:off x="2895840" y="2933640"/>
            <a:ext cx="2514240" cy="2514240"/>
          </a:xfrm>
          <a:prstGeom prst="rect">
            <a:avLst/>
          </a:prstGeom>
          <a:ln w="0">
            <a:noFill/>
          </a:ln>
        </p:spPr>
      </p:pic>
      <p:sp>
        <p:nvSpPr>
          <p:cNvPr id="42" name="TextBox 7"/>
          <p:cNvSpPr/>
          <p:nvPr/>
        </p:nvSpPr>
        <p:spPr>
          <a:xfrm>
            <a:off x="5410440" y="3221640"/>
            <a:ext cx="10743840" cy="191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6000" b="0" strike="noStrike" spc="-1">
                <a:solidFill>
                  <a:srgbClr val="000000"/>
                </a:solidFill>
                <a:latin typeface="Calibri"/>
              </a:rPr>
              <a:t>지방상수도 수질 정보 제공 </a:t>
            </a:r>
            <a:endParaRPr lang="en-US" sz="6000" b="0" strike="noStrike" spc="-1">
              <a:solidFill>
                <a:srgbClr val="000000"/>
              </a:solidFill>
              <a:latin typeface="Noto Sans KR"/>
            </a:endParaRPr>
          </a:p>
          <a:p>
            <a:pPr>
              <a:lnSpc>
                <a:spcPct val="100000"/>
              </a:lnSpc>
            </a:pPr>
            <a:r>
              <a:rPr lang="ko-KR" sz="6000" b="0" strike="noStrike" spc="-1">
                <a:solidFill>
                  <a:srgbClr val="000000"/>
                </a:solidFill>
                <a:latin typeface="Calibri"/>
              </a:rPr>
              <a:t>및 제보게시판 운영</a:t>
            </a:r>
            <a:endParaRPr lang="en-US" sz="60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1597185" y="5176640"/>
            <a:ext cx="7009920" cy="4602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120000"/>
              </a:lnSpc>
              <a:buNone/>
            </a:pPr>
            <a:br>
              <a:rPr sz="2200" dirty="0"/>
            </a:br>
            <a:br>
              <a:rPr sz="2200" dirty="0"/>
            </a:br>
            <a:r>
              <a:rPr lang="en-US" sz="4400" b="0" strike="noStrike" spc="-1" dirty="0">
                <a:solidFill>
                  <a:srgbClr val="000000"/>
                </a:solidFill>
                <a:latin typeface="Calibri"/>
              </a:rPr>
              <a:t>GS ITM 3</a:t>
            </a:r>
            <a:r>
              <a:rPr lang="ko-KR" sz="4400" b="0" strike="noStrike" spc="-1" dirty="0">
                <a:solidFill>
                  <a:srgbClr val="000000"/>
                </a:solidFill>
                <a:latin typeface="Calibri"/>
              </a:rPr>
              <a:t>기 </a:t>
            </a:r>
            <a:r>
              <a:rPr lang="en-US" sz="4400" b="0" strike="noStrike" spc="-1" dirty="0">
                <a:solidFill>
                  <a:srgbClr val="000000"/>
                </a:solidFill>
                <a:latin typeface="Calibri"/>
              </a:rPr>
              <a:t>1</a:t>
            </a:r>
            <a:r>
              <a:rPr lang="ko-KR" sz="4400" b="0" strike="noStrike" spc="-1" dirty="0">
                <a:solidFill>
                  <a:srgbClr val="000000"/>
                </a:solidFill>
                <a:latin typeface="Calibri"/>
              </a:rPr>
              <a:t>조</a:t>
            </a:r>
            <a:br>
              <a:rPr sz="2700" dirty="0"/>
            </a:br>
            <a:r>
              <a:rPr lang="ko-KR" sz="2700" b="0" strike="noStrike" spc="-1" dirty="0">
                <a:solidFill>
                  <a:srgbClr val="000000"/>
                </a:solidFill>
                <a:latin typeface="Calibri"/>
              </a:rPr>
              <a:t>팀장 유병진 </a:t>
            </a:r>
            <a:r>
              <a:rPr lang="en-US" sz="2700" b="0" strike="noStrike" spc="-1" dirty="0">
                <a:solidFill>
                  <a:srgbClr val="000000"/>
                </a:solidFill>
                <a:latin typeface="Calibri"/>
              </a:rPr>
              <a:t>- jeremy2695@gmail.com</a:t>
            </a:r>
            <a:br>
              <a:rPr sz="2700" dirty="0"/>
            </a:br>
            <a:r>
              <a:rPr lang="ko-KR" sz="2700" b="0" strike="noStrike" spc="-1" dirty="0">
                <a:solidFill>
                  <a:srgbClr val="000000"/>
                </a:solidFill>
                <a:latin typeface="Calibri"/>
              </a:rPr>
              <a:t>팀원 김동현 </a:t>
            </a:r>
            <a:r>
              <a:rPr lang="en-US" sz="2700" b="0" strike="noStrike" spc="-1" dirty="0">
                <a:solidFill>
                  <a:srgbClr val="000000"/>
                </a:solidFill>
                <a:latin typeface="Calibri"/>
              </a:rPr>
              <a:t>-  sadyour@gmail.com</a:t>
            </a:r>
            <a:br>
              <a:rPr sz="2700" dirty="0"/>
            </a:br>
            <a:r>
              <a:rPr lang="en-US" sz="2700" b="0" strike="noStrike" spc="-1" dirty="0">
                <a:solidFill>
                  <a:srgbClr val="000000"/>
                </a:solidFill>
                <a:latin typeface="Calibri"/>
              </a:rPr>
              <a:t>          </a:t>
            </a:r>
            <a:r>
              <a:rPr lang="ko-KR" sz="2700" b="0" strike="noStrike" spc="-1" dirty="0">
                <a:solidFill>
                  <a:srgbClr val="000000"/>
                </a:solidFill>
                <a:latin typeface="Calibri"/>
              </a:rPr>
              <a:t>천연수 </a:t>
            </a:r>
            <a:r>
              <a:rPr lang="en-US" sz="2700" b="0" strike="noStrike" spc="-1" dirty="0">
                <a:solidFill>
                  <a:srgbClr val="000000"/>
                </a:solidFill>
                <a:latin typeface="Calibri"/>
              </a:rPr>
              <a:t>- cheonyeonsu@gmail.com</a:t>
            </a:r>
            <a:br>
              <a:rPr sz="2700" dirty="0"/>
            </a:br>
            <a:r>
              <a:rPr lang="en-US" sz="2700" b="0" strike="noStrike" spc="-1" dirty="0">
                <a:solidFill>
                  <a:srgbClr val="000000"/>
                </a:solidFill>
                <a:latin typeface="Calibri"/>
              </a:rPr>
              <a:t>          </a:t>
            </a:r>
            <a:r>
              <a:rPr lang="ko-KR" sz="2700" b="0" strike="noStrike" spc="-1" dirty="0" err="1">
                <a:solidFill>
                  <a:srgbClr val="000000"/>
                </a:solidFill>
                <a:latin typeface="Calibri"/>
              </a:rPr>
              <a:t>황제희</a:t>
            </a:r>
            <a:r>
              <a:rPr lang="ko-KR" sz="27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700" b="0" strike="noStrike" spc="-1" dirty="0">
                <a:solidFill>
                  <a:srgbClr val="000000"/>
                </a:solidFill>
                <a:latin typeface="Calibri"/>
              </a:rPr>
              <a:t>- qlqj47@naver.com</a:t>
            </a:r>
            <a:br>
              <a:rPr sz="2700" dirty="0"/>
            </a:br>
            <a:r>
              <a:rPr lang="en-US" sz="2700" b="0" strike="noStrike" spc="-1" dirty="0">
                <a:solidFill>
                  <a:srgbClr val="000000"/>
                </a:solidFill>
                <a:latin typeface="Calibri"/>
              </a:rPr>
              <a:t>          </a:t>
            </a:r>
            <a:r>
              <a:rPr lang="ko-KR" sz="2700" b="0" strike="noStrike" spc="-1" dirty="0" err="1">
                <a:solidFill>
                  <a:srgbClr val="000000"/>
                </a:solidFill>
                <a:latin typeface="Calibri"/>
              </a:rPr>
              <a:t>양</a:t>
            </a:r>
            <a:r>
              <a:rPr lang="ko-KR" altLang="en-US" sz="2700" spc="-1" dirty="0" err="1">
                <a:solidFill>
                  <a:srgbClr val="000000"/>
                </a:solidFill>
                <a:latin typeface="Calibri"/>
              </a:rPr>
              <a:t>진웅</a:t>
            </a:r>
            <a:r>
              <a:rPr lang="ko-KR" sz="27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700" b="0" strike="noStrike" spc="-1" dirty="0">
                <a:solidFill>
                  <a:srgbClr val="000000"/>
                </a:solidFill>
                <a:latin typeface="Calibri"/>
              </a:rPr>
              <a:t>- jinwong936592@gmail.com</a:t>
            </a:r>
            <a:br>
              <a:rPr sz="2700" dirty="0"/>
            </a:br>
            <a:r>
              <a:rPr lang="en-US" sz="2700" b="0" strike="noStrike" spc="-1" dirty="0">
                <a:solidFill>
                  <a:srgbClr val="000000"/>
                </a:solidFill>
                <a:latin typeface="Calibri"/>
              </a:rPr>
              <a:t>          </a:t>
            </a:r>
            <a:r>
              <a:rPr lang="ko-KR" sz="2700" b="0" strike="noStrike" spc="-1" dirty="0">
                <a:solidFill>
                  <a:srgbClr val="000000"/>
                </a:solidFill>
                <a:latin typeface="Calibri"/>
              </a:rPr>
              <a:t>이정근 </a:t>
            </a:r>
            <a:r>
              <a:rPr lang="en-US" sz="2700" b="0" strike="noStrike" spc="-1" dirty="0">
                <a:solidFill>
                  <a:srgbClr val="000000"/>
                </a:solidFill>
                <a:latin typeface="Calibri"/>
              </a:rPr>
              <a:t>- junggnl@naver.com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Object 2"/>
          <p:cNvPicPr/>
          <p:nvPr/>
        </p:nvPicPr>
        <p:blipFill>
          <a:blip r:embed="rId3"/>
          <a:stretch/>
        </p:blipFill>
        <p:spPr>
          <a:xfrm>
            <a:off x="6776280" y="4535640"/>
            <a:ext cx="3675960" cy="1018800"/>
          </a:xfrm>
          <a:prstGeom prst="rect">
            <a:avLst/>
          </a:prstGeom>
          <a:ln w="0">
            <a:noFill/>
          </a:ln>
        </p:spPr>
      </p:pic>
      <p:grpSp>
        <p:nvGrpSpPr>
          <p:cNvPr id="248" name="그룹 1001"/>
          <p:cNvGrpSpPr/>
          <p:nvPr/>
        </p:nvGrpSpPr>
        <p:grpSpPr>
          <a:xfrm>
            <a:off x="6152760" y="3908880"/>
            <a:ext cx="457200" cy="2853000"/>
            <a:chOff x="6152760" y="3908880"/>
            <a:chExt cx="457200" cy="2853000"/>
          </a:xfrm>
        </p:grpSpPr>
        <p:pic>
          <p:nvPicPr>
            <p:cNvPr id="249" name="Object 4"/>
            <p:cNvPicPr/>
            <p:nvPr/>
          </p:nvPicPr>
          <p:blipFill>
            <a:blip r:embed="rId4"/>
            <a:stretch/>
          </p:blipFill>
          <p:spPr>
            <a:xfrm rot="5400000">
              <a:off x="4954680" y="5106600"/>
              <a:ext cx="2853000" cy="4572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50" name="그룹 1002"/>
          <p:cNvGrpSpPr/>
          <p:nvPr/>
        </p:nvGrpSpPr>
        <p:grpSpPr>
          <a:xfrm>
            <a:off x="10686240" y="3904560"/>
            <a:ext cx="121320" cy="2857320"/>
            <a:chOff x="10686240" y="3904560"/>
            <a:chExt cx="121320" cy="2857320"/>
          </a:xfrm>
        </p:grpSpPr>
        <p:pic>
          <p:nvPicPr>
            <p:cNvPr id="251" name="Object 7"/>
            <p:cNvPicPr/>
            <p:nvPr/>
          </p:nvPicPr>
          <p:blipFill>
            <a:blip r:embed="rId5"/>
            <a:stretch/>
          </p:blipFill>
          <p:spPr>
            <a:xfrm rot="5400000">
              <a:off x="9318240" y="5272560"/>
              <a:ext cx="2857320" cy="1213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53" name="Object 1"/>
          <p:cNvPicPr/>
          <p:nvPr/>
        </p:nvPicPr>
        <p:blipFill>
          <a:blip r:embed="rId6"/>
          <a:stretch/>
        </p:blipFill>
        <p:spPr>
          <a:xfrm>
            <a:off x="2247840" y="2912400"/>
            <a:ext cx="4875840" cy="5361480"/>
          </a:xfrm>
          <a:prstGeom prst="rect">
            <a:avLst/>
          </a:prstGeom>
          <a:ln w="0">
            <a:noFill/>
          </a:ln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B82DE0FA-61A9-43CA-A0D5-DE80EDF5698C}"/>
              </a:ext>
            </a:extLst>
          </p:cNvPr>
          <p:cNvGrpSpPr/>
          <p:nvPr/>
        </p:nvGrpSpPr>
        <p:grpSpPr>
          <a:xfrm>
            <a:off x="11395132" y="4352371"/>
            <a:ext cx="4941238" cy="2671381"/>
            <a:chOff x="11423357" y="4547806"/>
            <a:chExt cx="4941238" cy="2671381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45D51A02-0037-4467-BD95-271D434E1C8B}"/>
                </a:ext>
              </a:extLst>
            </p:cNvPr>
            <p:cNvSpPr txBox="1"/>
            <p:nvPr/>
          </p:nvSpPr>
          <p:spPr>
            <a:xfrm>
              <a:off x="12442825" y="4857750"/>
              <a:ext cx="1600200" cy="4978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바탕"/>
                  <a:cs typeface="바탕"/>
                </a:rPr>
                <a:t>ERD</a:t>
              </a:r>
              <a:endParaRPr kumimoji="0" sz="3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바탕"/>
                <a:cs typeface="바탕"/>
              </a:endParaRPr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77CB1CED-BCF3-47E5-9D42-8DA01C781816}"/>
                </a:ext>
              </a:extLst>
            </p:cNvPr>
            <p:cNvSpPr txBox="1"/>
            <p:nvPr/>
          </p:nvSpPr>
          <p:spPr>
            <a:xfrm>
              <a:off x="11423357" y="4547806"/>
              <a:ext cx="803910" cy="2403222"/>
            </a:xfrm>
            <a:prstGeom prst="rect">
              <a:avLst/>
            </a:prstGeom>
          </p:spPr>
          <p:txBody>
            <a:bodyPr vert="horz" wrap="square" lIns="0" tIns="271780" rIns="0" bIns="0" rtlCol="0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14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500" b="0" i="0" u="none" strike="noStrike" kern="1200" cap="none" spc="-5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</a:rPr>
                <a:t>3</a:t>
              </a:r>
              <a:r>
                <a:rPr kumimoji="0" sz="3500" b="0" i="0" u="none" strike="noStrike" kern="1200" cap="none" spc="-5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</a:rPr>
                <a:t>-</a:t>
              </a:r>
              <a:r>
                <a:rPr kumimoji="0" lang="en-US" sz="3500" b="0" i="0" u="none" strike="noStrike" kern="1200" cap="none" spc="-5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</a:rPr>
                <a:t>1</a:t>
              </a:r>
              <a:r>
                <a:rPr kumimoji="0" sz="3100" b="0" i="0" u="none" strike="noStrike" kern="1200" cap="none" spc="-5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바탕"/>
                  <a:cs typeface="바탕"/>
                </a:rPr>
                <a:t>.</a:t>
              </a:r>
              <a:endParaRPr kumimoji="0" sz="3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바탕"/>
                <a:cs typeface="바탕"/>
              </a:endParaRPr>
            </a:p>
            <a:p>
              <a:pPr marL="19685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39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500" b="0" i="0" u="none" strike="noStrike" kern="1200" cap="none" spc="-5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</a:rPr>
                <a:t>3</a:t>
              </a:r>
              <a:r>
                <a:rPr kumimoji="0" sz="3500" b="0" i="0" u="none" strike="noStrike" kern="1200" cap="none" spc="-5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</a:rPr>
                <a:t>-2.</a:t>
              </a:r>
              <a:endParaRPr kumimoji="0" lang="en-US" sz="3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endParaRPr>
            </a:p>
            <a:p>
              <a:pPr marL="19685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39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500" b="0" i="0" u="none" strike="noStrike" kern="1200" cap="none" spc="-5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</a:rPr>
                <a:t>3-3.</a:t>
              </a:r>
              <a:endParaRPr lang="en-US" sz="3500" spc="-5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2" name="object 8">
              <a:extLst>
                <a:ext uri="{FF2B5EF4-FFF2-40B4-BE49-F238E27FC236}">
                  <a16:creationId xmlns:a16="http://schemas.microsoft.com/office/drawing/2014/main" id="{044FA71A-0242-4598-9674-3AEC8AE515FF}"/>
                </a:ext>
              </a:extLst>
            </p:cNvPr>
            <p:cNvSpPr txBox="1"/>
            <p:nvPr/>
          </p:nvSpPr>
          <p:spPr>
            <a:xfrm>
              <a:off x="12442825" y="6359977"/>
              <a:ext cx="3921770" cy="85921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3100" dirty="0">
                  <a:solidFill>
                    <a:srgbClr val="FFFFFF"/>
                  </a:solidFill>
                  <a:latin typeface="바탕"/>
                  <a:cs typeface="바탕"/>
                </a:rPr>
                <a:t>주요 </a:t>
              </a:r>
              <a:r>
                <a:rPr kumimoji="0" lang="ko-KR" altLang="en-US" sz="3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바탕"/>
                  <a:cs typeface="바탕"/>
                </a:rPr>
                <a:t>기능 상세 설명</a:t>
              </a:r>
              <a:endParaRPr kumimoji="0" sz="3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바탕"/>
                <a:cs typeface="바탕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바탕"/>
                <a:cs typeface="바탕"/>
              </a:endParaRPr>
            </a:p>
          </p:txBody>
        </p:sp>
      </p:grpSp>
      <p:sp>
        <p:nvSpPr>
          <p:cNvPr id="2" name="object 8">
            <a:extLst>
              <a:ext uri="{FF2B5EF4-FFF2-40B4-BE49-F238E27FC236}">
                <a16:creationId xmlns:a16="http://schemas.microsoft.com/office/drawing/2014/main" id="{AB42DA0D-5478-E45B-97C2-311CB8C60ACE}"/>
              </a:ext>
            </a:extLst>
          </p:cNvPr>
          <p:cNvSpPr txBox="1"/>
          <p:nvPr/>
        </p:nvSpPr>
        <p:spPr>
          <a:xfrm>
            <a:off x="12409235" y="5400802"/>
            <a:ext cx="3921770" cy="859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100" dirty="0">
                <a:solidFill>
                  <a:srgbClr val="FFFFFF"/>
                </a:solidFill>
                <a:latin typeface="바탕"/>
                <a:cs typeface="바탕"/>
              </a:rPr>
              <a:t>UML</a:t>
            </a:r>
            <a:endParaRPr kumimoji="0" sz="3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바탕"/>
              <a:cs typeface="바탕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바탕"/>
              <a:cs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2616551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Object 1"/>
          <p:cNvPicPr/>
          <p:nvPr/>
        </p:nvPicPr>
        <p:blipFill>
          <a:blip r:embed="rId3"/>
          <a:stretch/>
        </p:blipFill>
        <p:spPr>
          <a:xfrm>
            <a:off x="5388120" y="961200"/>
            <a:ext cx="2056680" cy="1342440"/>
          </a:xfrm>
          <a:prstGeom prst="rect">
            <a:avLst/>
          </a:prstGeom>
          <a:ln w="0">
            <a:noFill/>
          </a:ln>
        </p:spPr>
      </p:pic>
      <p:pic>
        <p:nvPicPr>
          <p:cNvPr id="255" name="Object 2"/>
          <p:cNvPicPr/>
          <p:nvPr/>
        </p:nvPicPr>
        <p:blipFill>
          <a:blip r:embed="rId4"/>
          <a:stretch/>
        </p:blipFill>
        <p:spPr>
          <a:xfrm>
            <a:off x="1878840" y="1467720"/>
            <a:ext cx="2190240" cy="656640"/>
          </a:xfrm>
          <a:prstGeom prst="rect">
            <a:avLst/>
          </a:prstGeom>
          <a:ln w="0">
            <a:noFill/>
          </a:ln>
        </p:spPr>
      </p:pic>
      <p:grpSp>
        <p:nvGrpSpPr>
          <p:cNvPr id="256" name="그룹 1001"/>
          <p:cNvGrpSpPr/>
          <p:nvPr/>
        </p:nvGrpSpPr>
        <p:grpSpPr>
          <a:xfrm>
            <a:off x="5378040" y="2356560"/>
            <a:ext cx="12449880" cy="42840"/>
            <a:chOff x="5378040" y="2356560"/>
            <a:chExt cx="12449880" cy="42840"/>
          </a:xfrm>
        </p:grpSpPr>
        <p:pic>
          <p:nvPicPr>
            <p:cNvPr id="257" name="Object 5"/>
            <p:cNvPicPr/>
            <p:nvPr/>
          </p:nvPicPr>
          <p:blipFill>
            <a:blip r:embed="rId5"/>
            <a:stretch/>
          </p:blipFill>
          <p:spPr>
            <a:xfrm>
              <a:off x="5378040" y="2356560"/>
              <a:ext cx="12449880" cy="42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58" name="그룹 1002"/>
          <p:cNvGrpSpPr/>
          <p:nvPr/>
        </p:nvGrpSpPr>
        <p:grpSpPr>
          <a:xfrm>
            <a:off x="5358240" y="639720"/>
            <a:ext cx="12520080" cy="313200"/>
            <a:chOff x="5358240" y="639720"/>
            <a:chExt cx="12520080" cy="313200"/>
          </a:xfrm>
        </p:grpSpPr>
        <p:pic>
          <p:nvPicPr>
            <p:cNvPr id="259" name="Object 8"/>
            <p:cNvPicPr/>
            <p:nvPr/>
          </p:nvPicPr>
          <p:blipFill>
            <a:blip r:embed="rId6"/>
            <a:stretch/>
          </p:blipFill>
          <p:spPr>
            <a:xfrm>
              <a:off x="5358240" y="639720"/>
              <a:ext cx="12520080" cy="3132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60" name="그룹 1003"/>
          <p:cNvGrpSpPr/>
          <p:nvPr/>
        </p:nvGrpSpPr>
        <p:grpSpPr>
          <a:xfrm>
            <a:off x="423360" y="2221560"/>
            <a:ext cx="4407120" cy="313200"/>
            <a:chOff x="423360" y="2221560"/>
            <a:chExt cx="4407120" cy="313200"/>
          </a:xfrm>
        </p:grpSpPr>
        <p:pic>
          <p:nvPicPr>
            <p:cNvPr id="261" name="Object 11"/>
            <p:cNvPicPr/>
            <p:nvPr/>
          </p:nvPicPr>
          <p:blipFill>
            <a:blip r:embed="rId7"/>
            <a:stretch/>
          </p:blipFill>
          <p:spPr>
            <a:xfrm>
              <a:off x="423360" y="2221560"/>
              <a:ext cx="4407120" cy="3132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62" name="그룹 1004"/>
          <p:cNvGrpSpPr/>
          <p:nvPr/>
        </p:nvGrpSpPr>
        <p:grpSpPr>
          <a:xfrm>
            <a:off x="5107680" y="608040"/>
            <a:ext cx="42840" cy="9271440"/>
            <a:chOff x="5107680" y="608040"/>
            <a:chExt cx="42840" cy="9271440"/>
          </a:xfrm>
        </p:grpSpPr>
        <p:pic>
          <p:nvPicPr>
            <p:cNvPr id="263" name="Object 14"/>
            <p:cNvPicPr/>
            <p:nvPr/>
          </p:nvPicPr>
          <p:blipFill>
            <a:blip r:embed="rId8"/>
            <a:stretch/>
          </p:blipFill>
          <p:spPr>
            <a:xfrm rot="5400000">
              <a:off x="493200" y="5222160"/>
              <a:ext cx="9271440" cy="428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64" name="Object 4"/>
          <p:cNvPicPr/>
          <p:nvPr/>
        </p:nvPicPr>
        <p:blipFill>
          <a:blip r:embed="rId9"/>
          <a:stretch/>
        </p:blipFill>
        <p:spPr>
          <a:xfrm>
            <a:off x="400320" y="619200"/>
            <a:ext cx="1913760" cy="1913760"/>
          </a:xfrm>
          <a:prstGeom prst="rect">
            <a:avLst/>
          </a:prstGeom>
          <a:ln w="0">
            <a:noFill/>
          </a:ln>
        </p:spPr>
      </p:pic>
      <p:pic>
        <p:nvPicPr>
          <p:cNvPr id="265" name="그림 9"/>
          <p:cNvPicPr/>
          <p:nvPr/>
        </p:nvPicPr>
        <p:blipFill>
          <a:blip r:embed="rId10"/>
          <a:stretch/>
        </p:blipFill>
        <p:spPr>
          <a:xfrm>
            <a:off x="6249960" y="2466000"/>
            <a:ext cx="10706040" cy="7214400"/>
          </a:xfrm>
          <a:prstGeom prst="rect">
            <a:avLst/>
          </a:prstGeom>
          <a:ln w="0">
            <a:noFill/>
          </a:ln>
        </p:spPr>
      </p:pic>
      <p:sp>
        <p:nvSpPr>
          <p:cNvPr id="2" name="object 16">
            <a:extLst>
              <a:ext uri="{FF2B5EF4-FFF2-40B4-BE49-F238E27FC236}">
                <a16:creationId xmlns:a16="http://schemas.microsoft.com/office/drawing/2014/main" id="{02D244C2-85EF-8236-263A-32165E119B4C}"/>
              </a:ext>
            </a:extLst>
          </p:cNvPr>
          <p:cNvSpPr txBox="1"/>
          <p:nvPr/>
        </p:nvSpPr>
        <p:spPr>
          <a:xfrm>
            <a:off x="727859" y="3302023"/>
            <a:ext cx="3680368" cy="19928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">
              <a:lnSpc>
                <a:spcPct val="100000"/>
              </a:lnSpc>
              <a:spcBef>
                <a:spcPts val="100"/>
              </a:spcBef>
              <a:tabLst>
                <a:tab pos="935355" algn="l"/>
              </a:tabLst>
            </a:pPr>
            <a:r>
              <a:rPr lang="en-US" sz="3500" b="1" spc="-5" dirty="0">
                <a:solidFill>
                  <a:srgbClr val="4160FD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Arial"/>
              </a:rPr>
              <a:t>3</a:t>
            </a:r>
            <a:r>
              <a:rPr sz="3500" b="1" dirty="0">
                <a:solidFill>
                  <a:srgbClr val="4160FD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Arial"/>
              </a:rPr>
              <a:t>-</a:t>
            </a:r>
            <a:r>
              <a:rPr sz="3500" b="1" spc="-5" dirty="0">
                <a:solidFill>
                  <a:srgbClr val="4160FD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Arial"/>
              </a:rPr>
              <a:t>1</a:t>
            </a:r>
            <a:r>
              <a:rPr sz="3100" b="1" dirty="0">
                <a:solidFill>
                  <a:srgbClr val="4160FD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바탕"/>
              </a:rPr>
              <a:t>.</a:t>
            </a:r>
            <a:r>
              <a:rPr lang="en-US" sz="3100" b="1" dirty="0">
                <a:solidFill>
                  <a:srgbClr val="4160FD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바탕"/>
              </a:rPr>
              <a:t> ERD</a:t>
            </a:r>
            <a:endParaRPr sz="3100" b="1" dirty="0">
              <a:latin typeface="하나2.0 M" panose="020B0603000000000000" pitchFamily="50" charset="-127"/>
              <a:ea typeface="하나2.0 M" panose="020B0603000000000000" pitchFamily="50" charset="-127"/>
              <a:cs typeface="바탕"/>
            </a:endParaRPr>
          </a:p>
          <a:p>
            <a:pPr marL="47625">
              <a:lnSpc>
                <a:spcPct val="100000"/>
              </a:lnSpc>
              <a:spcBef>
                <a:spcPts val="2530"/>
              </a:spcBef>
            </a:pPr>
            <a:r>
              <a:rPr lang="en-US" sz="2600" b="1" spc="-5" dirty="0">
                <a:latin typeface="하나2.0 M" panose="020B0603000000000000" pitchFamily="50" charset="-127"/>
                <a:ea typeface="하나2.0 M" panose="020B0603000000000000" pitchFamily="50" charset="-127"/>
                <a:cs typeface="Arial"/>
              </a:rPr>
              <a:t>3</a:t>
            </a:r>
            <a:r>
              <a:rPr sz="2600" b="1" spc="-5" dirty="0">
                <a:latin typeface="하나2.0 M" panose="020B0603000000000000" pitchFamily="50" charset="-127"/>
                <a:ea typeface="하나2.0 M" panose="020B0603000000000000" pitchFamily="50" charset="-127"/>
                <a:cs typeface="Arial"/>
              </a:rPr>
              <a:t>-2.</a:t>
            </a:r>
            <a:r>
              <a:rPr lang="en-US" sz="2600" b="1" spc="-95" dirty="0">
                <a:latin typeface="하나2.0 M" panose="020B0603000000000000" pitchFamily="50" charset="-127"/>
                <a:ea typeface="하나2.0 M" panose="020B0603000000000000" pitchFamily="50" charset="-127"/>
                <a:cs typeface="Arial"/>
              </a:rPr>
              <a:t> UML</a:t>
            </a:r>
            <a:endParaRPr lang="en-US" altLang="ko-KR" sz="2600" b="1" dirty="0">
              <a:latin typeface="하나2.0 M" panose="020B0603000000000000" pitchFamily="50" charset="-127"/>
              <a:ea typeface="하나2.0 M" panose="020B0603000000000000" pitchFamily="50" charset="-127"/>
              <a:cs typeface="바탕"/>
            </a:endParaRPr>
          </a:p>
          <a:p>
            <a:pPr marL="47625">
              <a:lnSpc>
                <a:spcPct val="100000"/>
              </a:lnSpc>
              <a:spcBef>
                <a:spcPts val="2530"/>
              </a:spcBef>
            </a:pPr>
            <a:r>
              <a:rPr lang="en-US" altLang="ko-KR" sz="2600" b="1" spc="-5" dirty="0">
                <a:latin typeface="하나2.0 M" panose="020B0603000000000000" pitchFamily="50" charset="-127"/>
                <a:ea typeface="하나2.0 M" panose="020B0603000000000000" pitchFamily="50" charset="-127"/>
                <a:cs typeface="Arial"/>
              </a:rPr>
              <a:t>3-3.</a:t>
            </a:r>
            <a:r>
              <a:rPr lang="ko-KR" altLang="en-US" sz="2600" b="1" spc="-95" dirty="0">
                <a:latin typeface="하나2.0 M" panose="020B0603000000000000" pitchFamily="50" charset="-127"/>
                <a:ea typeface="하나2.0 M" panose="020B0603000000000000" pitchFamily="50" charset="-127"/>
                <a:cs typeface="Arial"/>
              </a:rPr>
              <a:t> 주요</a:t>
            </a:r>
            <a:r>
              <a:rPr lang="ko-KR" altLang="en-US" sz="2600" b="1" dirty="0">
                <a:latin typeface="하나2.0 M" panose="020B0603000000000000" pitchFamily="50" charset="-127"/>
                <a:ea typeface="하나2.0 M" panose="020B0603000000000000" pitchFamily="50" charset="-127"/>
                <a:cs typeface="바탕"/>
              </a:rPr>
              <a:t>기능 상세설명</a:t>
            </a:r>
            <a:endParaRPr sz="2600" b="1" dirty="0">
              <a:latin typeface="하나2.0 M" panose="020B0603000000000000" pitchFamily="50" charset="-127"/>
              <a:ea typeface="하나2.0 M" panose="020B0603000000000000" pitchFamily="50" charset="-127"/>
              <a:cs typeface="바탕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Object 2"/>
          <p:cNvPicPr/>
          <p:nvPr/>
        </p:nvPicPr>
        <p:blipFill>
          <a:blip r:embed="rId2"/>
          <a:stretch/>
        </p:blipFill>
        <p:spPr>
          <a:xfrm>
            <a:off x="1878840" y="1467720"/>
            <a:ext cx="2190240" cy="656640"/>
          </a:xfrm>
          <a:prstGeom prst="rect">
            <a:avLst/>
          </a:prstGeom>
          <a:ln w="0">
            <a:noFill/>
          </a:ln>
        </p:spPr>
      </p:pic>
      <p:grpSp>
        <p:nvGrpSpPr>
          <p:cNvPr id="256" name="그룹 1001"/>
          <p:cNvGrpSpPr/>
          <p:nvPr/>
        </p:nvGrpSpPr>
        <p:grpSpPr>
          <a:xfrm>
            <a:off x="5378040" y="2356560"/>
            <a:ext cx="12449880" cy="42840"/>
            <a:chOff x="5378040" y="2356560"/>
            <a:chExt cx="12449880" cy="42840"/>
          </a:xfrm>
        </p:grpSpPr>
        <p:pic>
          <p:nvPicPr>
            <p:cNvPr id="257" name="Object 5"/>
            <p:cNvPicPr/>
            <p:nvPr/>
          </p:nvPicPr>
          <p:blipFill>
            <a:blip r:embed="rId3"/>
            <a:stretch/>
          </p:blipFill>
          <p:spPr>
            <a:xfrm>
              <a:off x="5378040" y="2356560"/>
              <a:ext cx="12449880" cy="42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58" name="그룹 1002"/>
          <p:cNvGrpSpPr/>
          <p:nvPr/>
        </p:nvGrpSpPr>
        <p:grpSpPr>
          <a:xfrm>
            <a:off x="5358240" y="639720"/>
            <a:ext cx="12520080" cy="313200"/>
            <a:chOff x="5358240" y="639720"/>
            <a:chExt cx="12520080" cy="313200"/>
          </a:xfrm>
        </p:grpSpPr>
        <p:pic>
          <p:nvPicPr>
            <p:cNvPr id="259" name="Object 8"/>
            <p:cNvPicPr/>
            <p:nvPr/>
          </p:nvPicPr>
          <p:blipFill>
            <a:blip r:embed="rId4"/>
            <a:stretch/>
          </p:blipFill>
          <p:spPr>
            <a:xfrm>
              <a:off x="5358240" y="639720"/>
              <a:ext cx="12520080" cy="3132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60" name="그룹 1003"/>
          <p:cNvGrpSpPr/>
          <p:nvPr/>
        </p:nvGrpSpPr>
        <p:grpSpPr>
          <a:xfrm>
            <a:off x="423360" y="2221560"/>
            <a:ext cx="4407120" cy="313200"/>
            <a:chOff x="423360" y="2221560"/>
            <a:chExt cx="4407120" cy="313200"/>
          </a:xfrm>
        </p:grpSpPr>
        <p:pic>
          <p:nvPicPr>
            <p:cNvPr id="261" name="Object 11"/>
            <p:cNvPicPr/>
            <p:nvPr/>
          </p:nvPicPr>
          <p:blipFill>
            <a:blip r:embed="rId5"/>
            <a:stretch/>
          </p:blipFill>
          <p:spPr>
            <a:xfrm>
              <a:off x="423360" y="2221560"/>
              <a:ext cx="4407120" cy="3132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62" name="그룹 1004"/>
          <p:cNvGrpSpPr/>
          <p:nvPr/>
        </p:nvGrpSpPr>
        <p:grpSpPr>
          <a:xfrm>
            <a:off x="5107680" y="608040"/>
            <a:ext cx="42840" cy="9271440"/>
            <a:chOff x="5107680" y="608040"/>
            <a:chExt cx="42840" cy="9271440"/>
          </a:xfrm>
        </p:grpSpPr>
        <p:pic>
          <p:nvPicPr>
            <p:cNvPr id="263" name="Object 14"/>
            <p:cNvPicPr/>
            <p:nvPr/>
          </p:nvPicPr>
          <p:blipFill>
            <a:blip r:embed="rId6"/>
            <a:stretch/>
          </p:blipFill>
          <p:spPr>
            <a:xfrm rot="5400000">
              <a:off x="493200" y="5222160"/>
              <a:ext cx="9271440" cy="428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64" name="Object 4"/>
          <p:cNvPicPr/>
          <p:nvPr/>
        </p:nvPicPr>
        <p:blipFill>
          <a:blip r:embed="rId7"/>
          <a:stretch/>
        </p:blipFill>
        <p:spPr>
          <a:xfrm>
            <a:off x="400320" y="619200"/>
            <a:ext cx="1913760" cy="1913760"/>
          </a:xfrm>
          <a:prstGeom prst="rect">
            <a:avLst/>
          </a:prstGeom>
          <a:ln w="0">
            <a:noFill/>
          </a:ln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9FF8662-32E4-7F4B-371A-80DF77680448}"/>
              </a:ext>
            </a:extLst>
          </p:cNvPr>
          <p:cNvGrpSpPr/>
          <p:nvPr/>
        </p:nvGrpSpPr>
        <p:grpSpPr>
          <a:xfrm>
            <a:off x="5555368" y="2532960"/>
            <a:ext cx="12022088" cy="7030140"/>
            <a:chOff x="5555368" y="1128407"/>
            <a:chExt cx="12022088" cy="843469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3342DD5-1BA1-C0D9-0E20-E0DD9D4FCD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" r="51352" b="65297"/>
            <a:stretch/>
          </p:blipFill>
          <p:spPr>
            <a:xfrm>
              <a:off x="5557574" y="1128407"/>
              <a:ext cx="12019882" cy="3688756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18C451C-8D4D-2FCF-CADF-72B910DBEB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33634" r="42597" b="13552"/>
            <a:stretch/>
          </p:blipFill>
          <p:spPr>
            <a:xfrm>
              <a:off x="5555368" y="4817163"/>
              <a:ext cx="12019882" cy="4745937"/>
            </a:xfrm>
            <a:prstGeom prst="rect">
              <a:avLst/>
            </a:prstGeom>
          </p:spPr>
        </p:pic>
      </p:grpSp>
      <p:sp>
        <p:nvSpPr>
          <p:cNvPr id="7" name="object 16">
            <a:extLst>
              <a:ext uri="{FF2B5EF4-FFF2-40B4-BE49-F238E27FC236}">
                <a16:creationId xmlns:a16="http://schemas.microsoft.com/office/drawing/2014/main" id="{BB237B43-0C3F-A8B2-2560-B198D10D257B}"/>
              </a:ext>
            </a:extLst>
          </p:cNvPr>
          <p:cNvSpPr txBox="1"/>
          <p:nvPr/>
        </p:nvSpPr>
        <p:spPr>
          <a:xfrm>
            <a:off x="727859" y="3302023"/>
            <a:ext cx="3680368" cy="19466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">
              <a:lnSpc>
                <a:spcPct val="100000"/>
              </a:lnSpc>
              <a:spcBef>
                <a:spcPts val="2530"/>
              </a:spcBef>
            </a:pPr>
            <a:r>
              <a:rPr lang="en-US" sz="2600" b="1" spc="-5" dirty="0">
                <a:latin typeface="하나2.0 M" panose="020B0603000000000000" pitchFamily="50" charset="-127"/>
                <a:ea typeface="하나2.0 M" panose="020B0603000000000000" pitchFamily="50" charset="-127"/>
                <a:cs typeface="Arial"/>
              </a:rPr>
              <a:t>3</a:t>
            </a:r>
            <a:r>
              <a:rPr sz="2600" b="1" spc="-5" dirty="0">
                <a:latin typeface="하나2.0 M" panose="020B0603000000000000" pitchFamily="50" charset="-127"/>
                <a:ea typeface="하나2.0 M" panose="020B0603000000000000" pitchFamily="50" charset="-127"/>
                <a:cs typeface="Arial"/>
              </a:rPr>
              <a:t>-</a:t>
            </a:r>
            <a:r>
              <a:rPr lang="en-US" sz="2600" b="1" spc="-5" dirty="0">
                <a:latin typeface="하나2.0 M" panose="020B0603000000000000" pitchFamily="50" charset="-127"/>
                <a:ea typeface="하나2.0 M" panose="020B0603000000000000" pitchFamily="50" charset="-127"/>
                <a:cs typeface="Arial"/>
              </a:rPr>
              <a:t>1</a:t>
            </a:r>
            <a:r>
              <a:rPr sz="2600" b="1" spc="-5" dirty="0">
                <a:latin typeface="하나2.0 M" panose="020B0603000000000000" pitchFamily="50" charset="-127"/>
                <a:ea typeface="하나2.0 M" panose="020B0603000000000000" pitchFamily="50" charset="-127"/>
                <a:cs typeface="Arial"/>
              </a:rPr>
              <a:t>.</a:t>
            </a:r>
            <a:r>
              <a:rPr lang="en-US" sz="2600" b="1" spc="-95" dirty="0">
                <a:latin typeface="하나2.0 M" panose="020B0603000000000000" pitchFamily="50" charset="-127"/>
                <a:ea typeface="하나2.0 M" panose="020B0603000000000000" pitchFamily="50" charset="-127"/>
                <a:cs typeface="Arial"/>
              </a:rPr>
              <a:t> ERD</a:t>
            </a:r>
          </a:p>
          <a:p>
            <a:pPr marL="47625">
              <a:spcBef>
                <a:spcPts val="2530"/>
              </a:spcBef>
            </a:pPr>
            <a:r>
              <a:rPr lang="en-US" altLang="ko-KR" sz="3200" b="1" spc="-5" dirty="0">
                <a:solidFill>
                  <a:srgbClr val="4160FD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Arial"/>
              </a:rPr>
              <a:t>3</a:t>
            </a:r>
            <a:r>
              <a:rPr lang="en-US" altLang="ko-KR" sz="3200" b="1" dirty="0">
                <a:solidFill>
                  <a:srgbClr val="4160FD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Arial"/>
              </a:rPr>
              <a:t>-</a:t>
            </a:r>
            <a:r>
              <a:rPr lang="en-US" altLang="ko-KR" sz="3200" b="1" spc="-5" dirty="0">
                <a:solidFill>
                  <a:srgbClr val="4160FD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Arial"/>
              </a:rPr>
              <a:t>2.</a:t>
            </a:r>
            <a:r>
              <a:rPr lang="en-US" altLang="ko-KR" sz="2800" b="1" dirty="0">
                <a:solidFill>
                  <a:srgbClr val="4160FD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바탕"/>
              </a:rPr>
              <a:t> UML</a:t>
            </a:r>
            <a:endParaRPr lang="en-US" altLang="ko-KR" sz="2800" b="1" dirty="0">
              <a:latin typeface="하나2.0 M" panose="020B0603000000000000" pitchFamily="50" charset="-127"/>
              <a:ea typeface="하나2.0 M" panose="020B0603000000000000" pitchFamily="50" charset="-127"/>
              <a:cs typeface="바탕"/>
            </a:endParaRPr>
          </a:p>
          <a:p>
            <a:pPr marL="47625">
              <a:lnSpc>
                <a:spcPct val="100000"/>
              </a:lnSpc>
              <a:spcBef>
                <a:spcPts val="2530"/>
              </a:spcBef>
            </a:pPr>
            <a:r>
              <a:rPr lang="en-US" altLang="ko-KR" sz="2600" b="1" spc="-5" dirty="0">
                <a:latin typeface="하나2.0 M" panose="020B0603000000000000" pitchFamily="50" charset="-127"/>
                <a:ea typeface="하나2.0 M" panose="020B0603000000000000" pitchFamily="50" charset="-127"/>
                <a:cs typeface="Arial"/>
              </a:rPr>
              <a:t>3-3.</a:t>
            </a:r>
            <a:r>
              <a:rPr lang="ko-KR" altLang="en-US" sz="2600" b="1" spc="-95" dirty="0">
                <a:latin typeface="하나2.0 M" panose="020B0603000000000000" pitchFamily="50" charset="-127"/>
                <a:ea typeface="하나2.0 M" panose="020B0603000000000000" pitchFamily="50" charset="-127"/>
                <a:cs typeface="Arial"/>
              </a:rPr>
              <a:t> 주요</a:t>
            </a:r>
            <a:r>
              <a:rPr lang="ko-KR" altLang="en-US" sz="2600" b="1" dirty="0">
                <a:latin typeface="하나2.0 M" panose="020B0603000000000000" pitchFamily="50" charset="-127"/>
                <a:ea typeface="하나2.0 M" panose="020B0603000000000000" pitchFamily="50" charset="-127"/>
                <a:cs typeface="바탕"/>
              </a:rPr>
              <a:t>기능 상세설명</a:t>
            </a:r>
            <a:endParaRPr sz="2600" b="1" dirty="0">
              <a:latin typeface="하나2.0 M" panose="020B0603000000000000" pitchFamily="50" charset="-127"/>
              <a:ea typeface="하나2.0 M" panose="020B0603000000000000" pitchFamily="50" charset="-127"/>
              <a:cs typeface="바탕"/>
            </a:endParaRPr>
          </a:p>
        </p:txBody>
      </p:sp>
      <p:sp>
        <p:nvSpPr>
          <p:cNvPr id="9" name="TextBox 28">
            <a:extLst>
              <a:ext uri="{FF2B5EF4-FFF2-40B4-BE49-F238E27FC236}">
                <a16:creationId xmlns:a16="http://schemas.microsoft.com/office/drawing/2014/main" id="{5FB731D8-4A50-9F29-94E7-714755FC57E0}"/>
              </a:ext>
            </a:extLst>
          </p:cNvPr>
          <p:cNvSpPr/>
          <p:nvPr/>
        </p:nvSpPr>
        <p:spPr>
          <a:xfrm>
            <a:off x="5358240" y="1064609"/>
            <a:ext cx="11053800" cy="98343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800" b="1" strike="noStrike" spc="-1" dirty="0">
                <a:solidFill>
                  <a:srgbClr val="000000"/>
                </a:solidFill>
                <a:latin typeface="서울한강체"/>
                <a:ea typeface="나눔고딕" panose="020D0604000000000000" pitchFamily="50" charset="-127"/>
              </a:rPr>
              <a:t>UML</a:t>
            </a:r>
          </a:p>
        </p:txBody>
      </p:sp>
    </p:spTree>
    <p:extLst>
      <p:ext uri="{BB962C8B-B14F-4D97-AF65-F5344CB8AC3E}">
        <p14:creationId xmlns:p14="http://schemas.microsoft.com/office/powerpoint/2010/main" val="1083046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그룹 28"/>
          <p:cNvGrpSpPr/>
          <p:nvPr/>
        </p:nvGrpSpPr>
        <p:grpSpPr>
          <a:xfrm>
            <a:off x="513360" y="149760"/>
            <a:ext cx="17279640" cy="951840"/>
            <a:chOff x="513360" y="149760"/>
            <a:chExt cx="17279640" cy="951840"/>
          </a:xfrm>
        </p:grpSpPr>
        <p:grpSp>
          <p:nvGrpSpPr>
            <p:cNvPr id="267" name="그룹 29"/>
            <p:cNvGrpSpPr/>
            <p:nvPr/>
          </p:nvGrpSpPr>
          <p:grpSpPr>
            <a:xfrm>
              <a:off x="513360" y="1042200"/>
              <a:ext cx="17279640" cy="59400"/>
              <a:chOff x="513360" y="1042200"/>
              <a:chExt cx="17279640" cy="59400"/>
            </a:xfrm>
          </p:grpSpPr>
          <p:pic>
            <p:nvPicPr>
              <p:cNvPr id="268" name="Object 43"/>
              <p:cNvPicPr/>
              <p:nvPr/>
            </p:nvPicPr>
            <p:blipFill>
              <a:blip r:embed="rId2"/>
              <a:stretch/>
            </p:blipFill>
            <p:spPr>
              <a:xfrm>
                <a:off x="513360" y="1042200"/>
                <a:ext cx="17279640" cy="5940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269" name="그룹 30"/>
            <p:cNvGrpSpPr/>
            <p:nvPr/>
          </p:nvGrpSpPr>
          <p:grpSpPr>
            <a:xfrm>
              <a:off x="513360" y="149760"/>
              <a:ext cx="17279640" cy="432360"/>
              <a:chOff x="513360" y="149760"/>
              <a:chExt cx="17279640" cy="432360"/>
            </a:xfrm>
          </p:grpSpPr>
          <p:pic>
            <p:nvPicPr>
              <p:cNvPr id="270" name="Object 48"/>
              <p:cNvPicPr/>
              <p:nvPr/>
            </p:nvPicPr>
            <p:blipFill>
              <a:blip r:embed="rId3"/>
              <a:stretch/>
            </p:blipFill>
            <p:spPr>
              <a:xfrm>
                <a:off x="513360" y="149760"/>
                <a:ext cx="17279640" cy="43236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271" name="TextBox 14"/>
            <p:cNvSpPr/>
            <p:nvPr/>
          </p:nvSpPr>
          <p:spPr>
            <a:xfrm>
              <a:off x="513360" y="457200"/>
              <a:ext cx="11048760" cy="583321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ko-KR" altLang="ko-KR" sz="3200" b="1" strike="noStrike" spc="-1" dirty="0">
                  <a:solidFill>
                    <a:srgbClr val="000000"/>
                  </a:solidFill>
                  <a:latin typeface="Calibri"/>
                </a:rPr>
                <a:t>기</a:t>
              </a:r>
              <a:r>
                <a:rPr lang="ko-KR" altLang="en-US" sz="3200" b="1" strike="noStrike" spc="-1" dirty="0">
                  <a:solidFill>
                    <a:srgbClr val="000000"/>
                  </a:solidFill>
                  <a:latin typeface="Calibri"/>
                </a:rPr>
                <a:t>능 상세</a:t>
              </a:r>
              <a:r>
                <a:rPr lang="ko-KR" altLang="ko-KR" sz="3200" b="1" strike="noStrike" spc="-1" dirty="0">
                  <a:solidFill>
                    <a:srgbClr val="000000"/>
                  </a:solidFill>
                  <a:latin typeface="Calibri"/>
                </a:rPr>
                <a:t>설명</a:t>
              </a:r>
              <a:r>
                <a:rPr lang="ko-KR" sz="3200" b="1" strike="noStrike" spc="-1" dirty="0">
                  <a:solidFill>
                    <a:srgbClr val="000000"/>
                  </a:solidFill>
                  <a:latin typeface="Calibri"/>
                </a:rPr>
                <a:t> </a:t>
              </a:r>
              <a:r>
                <a:rPr lang="en-US" sz="3200" b="1" strike="noStrike" spc="-1" dirty="0">
                  <a:solidFill>
                    <a:srgbClr val="000000"/>
                  </a:solidFill>
                  <a:latin typeface="Calibri"/>
                </a:rPr>
                <a:t>(</a:t>
              </a:r>
              <a:r>
                <a:rPr lang="ko-KR" sz="3200" b="1" strike="noStrike" spc="-1" dirty="0">
                  <a:solidFill>
                    <a:srgbClr val="000000"/>
                  </a:solidFill>
                  <a:latin typeface="Calibri"/>
                </a:rPr>
                <a:t>메인 페이지 </a:t>
              </a:r>
              <a:r>
                <a:rPr lang="en-US" sz="3200" b="1" strike="noStrike" spc="-1" dirty="0">
                  <a:solidFill>
                    <a:srgbClr val="000000"/>
                  </a:solidFill>
                  <a:latin typeface="Calibri"/>
                </a:rPr>
                <a:t>Api </a:t>
              </a:r>
              <a:r>
                <a:rPr lang="ko-KR" sz="3200" b="1" strike="noStrike" spc="-1" dirty="0">
                  <a:solidFill>
                    <a:srgbClr val="000000"/>
                  </a:solidFill>
                  <a:latin typeface="Calibri"/>
                </a:rPr>
                <a:t>구현</a:t>
              </a:r>
              <a:r>
                <a:rPr lang="en-US" sz="3200" b="1" strike="noStrike" spc="-1" dirty="0">
                  <a:solidFill>
                    <a:srgbClr val="000000"/>
                  </a:solidFill>
                  <a:latin typeface="Calibri"/>
                </a:rPr>
                <a:t>)</a:t>
              </a:r>
              <a:endParaRPr lang="en-US" sz="3200" b="0" strike="noStrike" spc="-1" dirty="0">
                <a:solidFill>
                  <a:srgbClr val="000000"/>
                </a:solidFill>
                <a:latin typeface="Noto Sans KR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7784942-0F9E-25A7-DA1D-B681E9A9D26D}"/>
              </a:ext>
            </a:extLst>
          </p:cNvPr>
          <p:cNvGrpSpPr/>
          <p:nvPr/>
        </p:nvGrpSpPr>
        <p:grpSpPr>
          <a:xfrm>
            <a:off x="513361" y="1474560"/>
            <a:ext cx="9490448" cy="3420179"/>
            <a:chOff x="513360" y="1474560"/>
            <a:chExt cx="10688402" cy="3420179"/>
          </a:xfrm>
        </p:grpSpPr>
        <p:sp>
          <p:nvSpPr>
            <p:cNvPr id="2" name="TextBox 23">
              <a:extLst>
                <a:ext uri="{FF2B5EF4-FFF2-40B4-BE49-F238E27FC236}">
                  <a16:creationId xmlns:a16="http://schemas.microsoft.com/office/drawing/2014/main" id="{9E45D127-C54C-D0C7-C68C-742FF0D5AD57}"/>
                </a:ext>
              </a:extLst>
            </p:cNvPr>
            <p:cNvSpPr/>
            <p:nvPr/>
          </p:nvSpPr>
          <p:spPr>
            <a:xfrm>
              <a:off x="513360" y="1474560"/>
              <a:ext cx="6572880" cy="367878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ko-KR" altLang="en-US" sz="1800" b="1" strike="noStrike" spc="-1" dirty="0">
                  <a:solidFill>
                    <a:srgbClr val="000000"/>
                  </a:solidFill>
                  <a:latin typeface="Calibri"/>
                </a:rPr>
                <a:t>메인 페이지 </a:t>
              </a:r>
              <a:r>
                <a:rPr lang="en-US" altLang="ko-KR" sz="1800" b="1" strike="noStrike" spc="-1" dirty="0">
                  <a:solidFill>
                    <a:srgbClr val="000000"/>
                  </a:solidFill>
                  <a:latin typeface="Calibri"/>
                </a:rPr>
                <a:t>API</a:t>
              </a:r>
              <a:r>
                <a:rPr lang="ko-KR" altLang="en-US" sz="1800" b="1" strike="noStrike" spc="-1" dirty="0">
                  <a:solidFill>
                    <a:srgbClr val="000000"/>
                  </a:solidFill>
                  <a:latin typeface="Calibri"/>
                </a:rPr>
                <a:t> 화면 </a:t>
              </a:r>
              <a:r>
                <a:rPr lang="en-US" altLang="ko-KR" sz="1800" b="1" strike="noStrike" spc="-1" dirty="0">
                  <a:solidFill>
                    <a:srgbClr val="000000"/>
                  </a:solidFill>
                  <a:latin typeface="Calibri"/>
                </a:rPr>
                <a:t>/ select.html</a:t>
              </a:r>
              <a:endParaRPr lang="en-US" sz="1800" b="0" strike="noStrike" spc="-1" dirty="0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4" name="TextBox 25">
              <a:extLst>
                <a:ext uri="{FF2B5EF4-FFF2-40B4-BE49-F238E27FC236}">
                  <a16:creationId xmlns:a16="http://schemas.microsoft.com/office/drawing/2014/main" id="{B83CD11F-EAF8-67E8-01C7-67247B3021FB}"/>
                </a:ext>
              </a:extLst>
            </p:cNvPr>
            <p:cNvSpPr/>
            <p:nvPr/>
          </p:nvSpPr>
          <p:spPr>
            <a:xfrm>
              <a:off x="513360" y="4249862"/>
              <a:ext cx="9620641" cy="644877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ko-KR" altLang="en-US" sz="1800" b="0" strike="noStrike" spc="-1" dirty="0">
                  <a:solidFill>
                    <a:srgbClr val="000000"/>
                  </a:solidFill>
                  <a:latin typeface="Calibri"/>
                </a:rPr>
                <a:t>메인 페이지 화면에서 </a:t>
              </a:r>
              <a:r>
                <a:rPr lang="ko-KR" altLang="en-US" spc="-1" dirty="0">
                  <a:solidFill>
                    <a:srgbClr val="000000"/>
                  </a:solidFill>
                  <a:latin typeface="Calibri"/>
                </a:rPr>
                <a:t>날짜</a:t>
              </a:r>
              <a:r>
                <a:rPr lang="en-US" altLang="ko-KR" spc="-1" dirty="0">
                  <a:solidFill>
                    <a:srgbClr val="000000"/>
                  </a:solidFill>
                  <a:latin typeface="Calibri"/>
                </a:rPr>
                <a:t>, </a:t>
              </a:r>
              <a:r>
                <a:rPr lang="ko-KR" altLang="en-US" spc="-1" dirty="0">
                  <a:solidFill>
                    <a:srgbClr val="000000"/>
                  </a:solidFill>
                  <a:latin typeface="Calibri"/>
                </a:rPr>
                <a:t>지역 선택 후 검색 클릭 시 </a:t>
              </a:r>
              <a:endParaRPr lang="en-US" altLang="ko-KR" spc="-1" dirty="0">
                <a:solidFill>
                  <a:srgbClr val="000000"/>
                </a:solidFill>
                <a:latin typeface="Calibri"/>
              </a:endParaRPr>
            </a:p>
            <a:p>
              <a:pPr>
                <a:lnSpc>
                  <a:spcPct val="100000"/>
                </a:lnSpc>
              </a:pPr>
              <a:r>
                <a:rPr lang="en-US" altLang="ko-KR" spc="-1" dirty="0" err="1">
                  <a:solidFill>
                    <a:srgbClr val="000000"/>
                  </a:solidFill>
                  <a:latin typeface="Calibri"/>
                </a:rPr>
                <a:t>ApiController</a:t>
              </a:r>
              <a:r>
                <a:rPr lang="ko-KR" altLang="en-US" spc="-1" dirty="0">
                  <a:solidFill>
                    <a:srgbClr val="000000"/>
                  </a:solidFill>
                  <a:latin typeface="Calibri"/>
                </a:rPr>
                <a:t>로 이동하여 선택에 맞는 </a:t>
              </a:r>
              <a:r>
                <a:rPr lang="en-US" altLang="ko-KR" spc="-1" dirty="0">
                  <a:solidFill>
                    <a:srgbClr val="000000"/>
                  </a:solidFill>
                  <a:latin typeface="Calibri"/>
                </a:rPr>
                <a:t>API</a:t>
              </a:r>
              <a:r>
                <a:rPr lang="ko-KR" altLang="en-US" spc="-1" dirty="0">
                  <a:solidFill>
                    <a:srgbClr val="000000"/>
                  </a:solidFill>
                  <a:latin typeface="Calibri"/>
                </a:rPr>
                <a:t> 정보를 불러온다</a:t>
              </a:r>
              <a:endParaRPr lang="en-US" sz="1800" b="0" strike="noStrike" spc="-1" dirty="0">
                <a:solidFill>
                  <a:srgbClr val="000000"/>
                </a:solidFill>
                <a:latin typeface="Noto Sans KR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A39A9DC-402E-68B6-ECBA-71B0EBF60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3361" y="1842439"/>
              <a:ext cx="3170366" cy="237344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776FD23-62E1-2B33-68CC-750CAD8B7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83727" y="1842439"/>
              <a:ext cx="7518035" cy="2401756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79851B1-127E-3E81-DC89-96A239D58395}"/>
              </a:ext>
            </a:extLst>
          </p:cNvPr>
          <p:cNvGrpSpPr/>
          <p:nvPr/>
        </p:nvGrpSpPr>
        <p:grpSpPr>
          <a:xfrm>
            <a:off x="557699" y="5716706"/>
            <a:ext cx="9446110" cy="3372825"/>
            <a:chOff x="558517" y="5522354"/>
            <a:chExt cx="10535242" cy="337282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2403C79-3334-E6B5-B795-AA97CDAFD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57557" y="5522354"/>
              <a:ext cx="7336202" cy="300561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D06051F-3FA7-FCA2-9AE6-E2AAE1FDD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8517" y="5522355"/>
              <a:ext cx="3530308" cy="3005620"/>
            </a:xfrm>
            <a:prstGeom prst="rect">
              <a:avLst/>
            </a:prstGeom>
          </p:spPr>
        </p:pic>
        <p:sp>
          <p:nvSpPr>
            <p:cNvPr id="14" name="TextBox 25">
              <a:extLst>
                <a:ext uri="{FF2B5EF4-FFF2-40B4-BE49-F238E27FC236}">
                  <a16:creationId xmlns:a16="http://schemas.microsoft.com/office/drawing/2014/main" id="{B9C18964-1BDC-F51D-C3B2-C0323C534F26}"/>
                </a:ext>
              </a:extLst>
            </p:cNvPr>
            <p:cNvSpPr/>
            <p:nvPr/>
          </p:nvSpPr>
          <p:spPr>
            <a:xfrm>
              <a:off x="558517" y="8527301"/>
              <a:ext cx="9620640" cy="367878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ko-KR" altLang="en-US" sz="1800" b="0" strike="noStrike" spc="-1" dirty="0">
                  <a:solidFill>
                    <a:srgbClr val="000000"/>
                  </a:solidFill>
                  <a:latin typeface="Noto Sans KR"/>
                </a:rPr>
                <a:t>선택한 지역</a:t>
              </a:r>
              <a:r>
                <a:rPr lang="en-US" altLang="ko-KR" sz="1800" b="0" strike="noStrike" spc="-1" dirty="0">
                  <a:solidFill>
                    <a:srgbClr val="000000"/>
                  </a:solidFill>
                  <a:latin typeface="Noto Sans KR"/>
                </a:rPr>
                <a:t>, </a:t>
              </a:r>
              <a:r>
                <a:rPr lang="ko-KR" altLang="en-US" sz="1800" b="0" strike="noStrike" spc="-1" dirty="0">
                  <a:solidFill>
                    <a:srgbClr val="000000"/>
                  </a:solidFill>
                  <a:latin typeface="Noto Sans KR"/>
                </a:rPr>
                <a:t>날짜에 대한 </a:t>
              </a:r>
              <a:r>
                <a:rPr lang="en-US" sz="1800" b="0" strike="noStrike" spc="-1" dirty="0">
                  <a:solidFill>
                    <a:srgbClr val="000000"/>
                  </a:solidFill>
                  <a:latin typeface="Noto Sans KR"/>
                </a:rPr>
                <a:t>API</a:t>
              </a:r>
              <a:r>
                <a:rPr lang="ko-KR" altLang="en-US" sz="1800" b="0" strike="noStrike" spc="-1" dirty="0">
                  <a:solidFill>
                    <a:srgbClr val="000000"/>
                  </a:solidFill>
                  <a:latin typeface="Noto Sans KR"/>
                </a:rPr>
                <a:t>값이 화면에 출력</a:t>
              </a:r>
              <a:r>
                <a:rPr lang="en-US" altLang="ko-KR" sz="1800" b="0" strike="noStrike" spc="-1" dirty="0">
                  <a:solidFill>
                    <a:srgbClr val="000000"/>
                  </a:solidFill>
                  <a:latin typeface="Noto Sans KR"/>
                </a:rPr>
                <a:t>, </a:t>
              </a:r>
              <a:r>
                <a:rPr lang="ko-KR" altLang="en-US" sz="1800" b="0" strike="noStrike" spc="-1" dirty="0">
                  <a:solidFill>
                    <a:srgbClr val="000000"/>
                  </a:solidFill>
                  <a:latin typeface="Noto Sans KR"/>
                </a:rPr>
                <a:t>값에 따라 이모티콘 변경</a:t>
              </a:r>
              <a:endParaRPr lang="en-US" sz="1800" b="0" strike="noStrike" spc="-1" dirty="0">
                <a:solidFill>
                  <a:srgbClr val="000000"/>
                </a:solidFill>
                <a:latin typeface="Noto Sans KR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6596F75-9127-C4C4-D743-D2206E97A49D}"/>
              </a:ext>
            </a:extLst>
          </p:cNvPr>
          <p:cNvGrpSpPr/>
          <p:nvPr/>
        </p:nvGrpSpPr>
        <p:grpSpPr>
          <a:xfrm>
            <a:off x="11227406" y="1474560"/>
            <a:ext cx="5901576" cy="7247305"/>
            <a:chOff x="12116364" y="1474560"/>
            <a:chExt cx="5901576" cy="724730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4C8EC19-E6CD-E324-E5CF-71D73A1CD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116364" y="1842438"/>
              <a:ext cx="5901575" cy="5785599"/>
            </a:xfrm>
            <a:prstGeom prst="rect">
              <a:avLst/>
            </a:prstGeom>
          </p:spPr>
        </p:pic>
        <p:sp>
          <p:nvSpPr>
            <p:cNvPr id="15" name="TextBox 23">
              <a:extLst>
                <a:ext uri="{FF2B5EF4-FFF2-40B4-BE49-F238E27FC236}">
                  <a16:creationId xmlns:a16="http://schemas.microsoft.com/office/drawing/2014/main" id="{4A0B59BF-332C-AF66-13D5-B7FAC5524405}"/>
                </a:ext>
              </a:extLst>
            </p:cNvPr>
            <p:cNvSpPr/>
            <p:nvPr/>
          </p:nvSpPr>
          <p:spPr>
            <a:xfrm>
              <a:off x="12116365" y="1474560"/>
              <a:ext cx="3741944" cy="367878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ko-KR" b="1" spc="-1" dirty="0">
                  <a:solidFill>
                    <a:srgbClr val="000000"/>
                  </a:solidFill>
                  <a:latin typeface="Calibri"/>
                </a:rPr>
                <a:t>[ApiController.java]</a:t>
              </a:r>
              <a:endParaRPr lang="en-US" altLang="ko-KR" sz="1800" b="0" strike="noStrike" spc="-1" dirty="0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23" name="TextBox 25">
              <a:extLst>
                <a:ext uri="{FF2B5EF4-FFF2-40B4-BE49-F238E27FC236}">
                  <a16:creationId xmlns:a16="http://schemas.microsoft.com/office/drawing/2014/main" id="{641E0E6F-8E37-DE73-CEE9-C2968B634AB1}"/>
                </a:ext>
              </a:extLst>
            </p:cNvPr>
            <p:cNvSpPr/>
            <p:nvPr/>
          </p:nvSpPr>
          <p:spPr>
            <a:xfrm>
              <a:off x="12116364" y="7799989"/>
              <a:ext cx="5795118" cy="921876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ko-KR" altLang="en-US" sz="1800" b="0" strike="noStrike" spc="-1" dirty="0">
                  <a:solidFill>
                    <a:srgbClr val="000000"/>
                  </a:solidFill>
                  <a:latin typeface="DejaVu Sans (본문)"/>
                </a:rPr>
                <a:t>외부 </a:t>
              </a:r>
              <a:r>
                <a:rPr lang="en-US" altLang="ko-KR" sz="1800" b="0" strike="noStrike" spc="-1" dirty="0">
                  <a:solidFill>
                    <a:srgbClr val="000000"/>
                  </a:solidFill>
                  <a:latin typeface="DejaVu Sans (본문)"/>
                </a:rPr>
                <a:t>API</a:t>
              </a:r>
              <a:r>
                <a:rPr lang="ko-KR" altLang="en-US" sz="1800" b="0" strike="noStrike" spc="-1" dirty="0">
                  <a:solidFill>
                    <a:srgbClr val="000000"/>
                  </a:solidFill>
                  <a:latin typeface="DejaVu Sans (본문)"/>
                </a:rPr>
                <a:t>를 </a:t>
              </a:r>
              <a:r>
                <a:rPr lang="ko-KR" altLang="en-US" spc="-1" dirty="0">
                  <a:solidFill>
                    <a:srgbClr val="000000"/>
                  </a:solidFill>
                  <a:latin typeface="DejaVu Sans (본문)"/>
                </a:rPr>
                <a:t>받아오기 위한 </a:t>
              </a:r>
              <a:r>
                <a:rPr lang="en-US" altLang="ko-KR" spc="-1" dirty="0">
                  <a:solidFill>
                    <a:srgbClr val="000000"/>
                  </a:solidFill>
                  <a:latin typeface="DejaVu Sans (본문)"/>
                </a:rPr>
                <a:t>URL </a:t>
              </a:r>
              <a:r>
                <a:rPr lang="ko-KR" altLang="en-US" spc="-1" dirty="0">
                  <a:solidFill>
                    <a:srgbClr val="000000"/>
                  </a:solidFill>
                  <a:latin typeface="DejaVu Sans (본문)"/>
                </a:rPr>
                <a:t>생성</a:t>
              </a:r>
              <a:r>
                <a:rPr lang="en-US" altLang="ko-KR" spc="-1" dirty="0">
                  <a:solidFill>
                    <a:srgbClr val="000000"/>
                  </a:solidFill>
                  <a:latin typeface="DejaVu Sans (본문)"/>
                </a:rPr>
                <a:t>,</a:t>
              </a:r>
            </a:p>
            <a:p>
              <a:pPr>
                <a:lnSpc>
                  <a:spcPct val="100000"/>
                </a:lnSpc>
              </a:pPr>
              <a:r>
                <a:rPr lang="ko-KR" altLang="en-US" sz="1800" b="0" strike="noStrike" spc="-1" dirty="0">
                  <a:solidFill>
                    <a:srgbClr val="000000"/>
                  </a:solidFill>
                  <a:latin typeface="DejaVu Sans (본문)"/>
                </a:rPr>
                <a:t>받아온 </a:t>
              </a:r>
              <a:r>
                <a:rPr lang="en-US" altLang="ko-KR" sz="1800" b="0" strike="noStrike" spc="-1" dirty="0">
                  <a:solidFill>
                    <a:srgbClr val="000000"/>
                  </a:solidFill>
                  <a:latin typeface="DejaVu Sans (본문)"/>
                </a:rPr>
                <a:t>API</a:t>
              </a:r>
              <a:r>
                <a:rPr lang="ko-KR" altLang="en-US" spc="-1" dirty="0">
                  <a:solidFill>
                    <a:srgbClr val="000000"/>
                  </a:solidFill>
                  <a:latin typeface="DejaVu Sans (본문)"/>
                </a:rPr>
                <a:t>중에 입력 받은 데이터를 추출</a:t>
              </a:r>
              <a:r>
                <a:rPr lang="en-US" altLang="ko-KR" spc="-1" dirty="0">
                  <a:solidFill>
                    <a:srgbClr val="000000"/>
                  </a:solidFill>
                  <a:latin typeface="DejaVu Sans (본문)"/>
                </a:rPr>
                <a:t>, </a:t>
              </a:r>
              <a:r>
                <a:rPr lang="ko-KR" altLang="en-US" spc="-1" dirty="0">
                  <a:solidFill>
                    <a:srgbClr val="000000"/>
                  </a:solidFill>
                  <a:latin typeface="DejaVu Sans (본문)"/>
                </a:rPr>
                <a:t>모델에 추가</a:t>
              </a:r>
              <a:endParaRPr lang="en-US" altLang="ko-KR" spc="-1" dirty="0">
                <a:solidFill>
                  <a:srgbClr val="000000"/>
                </a:solidFill>
                <a:latin typeface="DejaVu Sans (본문)"/>
              </a:endParaRPr>
            </a:p>
            <a:p>
              <a:pPr>
                <a:lnSpc>
                  <a:spcPct val="100000"/>
                </a:lnSpc>
              </a:pPr>
              <a:r>
                <a:rPr lang="en-US" altLang="ko-KR" spc="-1" dirty="0">
                  <a:solidFill>
                    <a:srgbClr val="000000"/>
                  </a:solidFill>
                  <a:latin typeface="DejaVu Sans (본문)"/>
                </a:rPr>
                <a:t>select.html </a:t>
              </a:r>
              <a:r>
                <a:rPr lang="ko-KR" altLang="en-US" spc="-1" dirty="0">
                  <a:solidFill>
                    <a:srgbClr val="000000"/>
                  </a:solidFill>
                  <a:latin typeface="DejaVu Sans (본문)"/>
                </a:rPr>
                <a:t>파일에 전달</a:t>
              </a:r>
              <a:endParaRPr lang="en-US" altLang="ko-KR" spc="-1" dirty="0">
                <a:solidFill>
                  <a:srgbClr val="000000"/>
                </a:solidFill>
                <a:latin typeface="DejaVu Sans (본문)"/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FAC2ECC-4556-A606-A0DB-2811398A0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116364" y="7628036"/>
              <a:ext cx="5901576" cy="179797"/>
            </a:xfrm>
            <a:prstGeom prst="rect">
              <a:avLst/>
            </a:prstGeom>
          </p:spPr>
        </p:pic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F2F1B96-E07B-EE01-7788-8FA05B760CBD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0003809" y="3043317"/>
            <a:ext cx="122359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931B4E7-E075-8844-E8C3-1719F53ABCDA}"/>
              </a:ext>
            </a:extLst>
          </p:cNvPr>
          <p:cNvCxnSpPr>
            <a:cxnSpLocks/>
          </p:cNvCxnSpPr>
          <p:nvPr/>
        </p:nvCxnSpPr>
        <p:spPr>
          <a:xfrm flipH="1">
            <a:off x="10003809" y="7369791"/>
            <a:ext cx="122359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그룹 28"/>
          <p:cNvGrpSpPr/>
          <p:nvPr/>
        </p:nvGrpSpPr>
        <p:grpSpPr>
          <a:xfrm>
            <a:off x="513360" y="149760"/>
            <a:ext cx="17279640" cy="951840"/>
            <a:chOff x="513360" y="149760"/>
            <a:chExt cx="17279640" cy="951840"/>
          </a:xfrm>
        </p:grpSpPr>
        <p:grpSp>
          <p:nvGrpSpPr>
            <p:cNvPr id="267" name="그룹 29"/>
            <p:cNvGrpSpPr/>
            <p:nvPr/>
          </p:nvGrpSpPr>
          <p:grpSpPr>
            <a:xfrm>
              <a:off x="513360" y="1042200"/>
              <a:ext cx="17279640" cy="59400"/>
              <a:chOff x="513360" y="1042200"/>
              <a:chExt cx="17279640" cy="59400"/>
            </a:xfrm>
          </p:grpSpPr>
          <p:pic>
            <p:nvPicPr>
              <p:cNvPr id="268" name="Object 43"/>
              <p:cNvPicPr/>
              <p:nvPr/>
            </p:nvPicPr>
            <p:blipFill>
              <a:blip r:embed="rId2"/>
              <a:stretch/>
            </p:blipFill>
            <p:spPr>
              <a:xfrm>
                <a:off x="513360" y="1042200"/>
                <a:ext cx="17279640" cy="5940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269" name="그룹 30"/>
            <p:cNvGrpSpPr/>
            <p:nvPr/>
          </p:nvGrpSpPr>
          <p:grpSpPr>
            <a:xfrm>
              <a:off x="513360" y="149760"/>
              <a:ext cx="17279640" cy="432360"/>
              <a:chOff x="513360" y="149760"/>
              <a:chExt cx="17279640" cy="432360"/>
            </a:xfrm>
          </p:grpSpPr>
          <p:pic>
            <p:nvPicPr>
              <p:cNvPr id="270" name="Object 48"/>
              <p:cNvPicPr/>
              <p:nvPr/>
            </p:nvPicPr>
            <p:blipFill>
              <a:blip r:embed="rId3"/>
              <a:stretch/>
            </p:blipFill>
            <p:spPr>
              <a:xfrm>
                <a:off x="513360" y="149760"/>
                <a:ext cx="17279640" cy="43236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271" name="TextBox 14"/>
            <p:cNvSpPr/>
            <p:nvPr/>
          </p:nvSpPr>
          <p:spPr>
            <a:xfrm>
              <a:off x="513360" y="457200"/>
              <a:ext cx="11932640" cy="583321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ko-KR" altLang="ko-KR" sz="3200" b="1" strike="noStrike" spc="-1" dirty="0">
                  <a:solidFill>
                    <a:srgbClr val="000000"/>
                  </a:solidFill>
                  <a:latin typeface="Calibri"/>
                </a:rPr>
                <a:t>기</a:t>
              </a:r>
              <a:r>
                <a:rPr lang="ko-KR" altLang="en-US" sz="3200" b="1" strike="noStrike" spc="-1" dirty="0">
                  <a:solidFill>
                    <a:srgbClr val="000000"/>
                  </a:solidFill>
                  <a:latin typeface="Calibri"/>
                </a:rPr>
                <a:t>능 상세</a:t>
              </a:r>
              <a:r>
                <a:rPr lang="ko-KR" altLang="ko-KR" sz="3200" b="1" strike="noStrike" spc="-1" dirty="0">
                  <a:solidFill>
                    <a:srgbClr val="000000"/>
                  </a:solidFill>
                  <a:latin typeface="Calibri"/>
                </a:rPr>
                <a:t>설명</a:t>
              </a:r>
              <a:r>
                <a:rPr lang="ko-KR" sz="3200" b="1" strike="noStrike" spc="-1" dirty="0">
                  <a:solidFill>
                    <a:srgbClr val="000000"/>
                  </a:solidFill>
                  <a:latin typeface="Calibri"/>
                </a:rPr>
                <a:t> </a:t>
              </a:r>
              <a:r>
                <a:rPr lang="en-US" sz="3200" b="1" strike="noStrike" spc="-1" dirty="0">
                  <a:solidFill>
                    <a:srgbClr val="000000"/>
                  </a:solidFill>
                  <a:latin typeface="Calibri"/>
                </a:rPr>
                <a:t>(</a:t>
              </a:r>
              <a:r>
                <a:rPr lang="ko-KR" sz="3200" b="1" strike="noStrike" spc="-1" dirty="0">
                  <a:solidFill>
                    <a:srgbClr val="000000"/>
                  </a:solidFill>
                  <a:latin typeface="Calibri"/>
                </a:rPr>
                <a:t>메인 페이지</a:t>
              </a:r>
              <a:r>
                <a:rPr lang="en-US" altLang="ko-KR" sz="3200" b="1" strike="noStrike" spc="-1" dirty="0">
                  <a:solidFill>
                    <a:srgbClr val="000000"/>
                  </a:solidFill>
                  <a:latin typeface="Calibri"/>
                </a:rPr>
                <a:t> </a:t>
              </a:r>
              <a:r>
                <a:rPr lang="ko-KR" altLang="en-US" sz="3200" b="1" strike="noStrike" spc="-1" dirty="0">
                  <a:solidFill>
                    <a:srgbClr val="000000"/>
                  </a:solidFill>
                  <a:latin typeface="Calibri"/>
                </a:rPr>
                <a:t>추천 게시글</a:t>
              </a:r>
              <a:r>
                <a:rPr lang="en-US" altLang="ko-KR" sz="3200" b="1" strike="noStrike" spc="-1" dirty="0">
                  <a:solidFill>
                    <a:srgbClr val="000000"/>
                  </a:solidFill>
                  <a:latin typeface="Calibri"/>
                </a:rPr>
                <a:t>/</a:t>
              </a:r>
              <a:r>
                <a:rPr lang="ko-KR" altLang="en-US" sz="3200" b="1" strike="noStrike" spc="-1" dirty="0">
                  <a:solidFill>
                    <a:srgbClr val="000000"/>
                  </a:solidFill>
                  <a:latin typeface="Calibri"/>
                </a:rPr>
                <a:t>최다 제보지역 구현화면</a:t>
              </a:r>
              <a:r>
                <a:rPr lang="en-US" sz="3200" b="1" strike="noStrike" spc="-1" dirty="0">
                  <a:solidFill>
                    <a:srgbClr val="000000"/>
                  </a:solidFill>
                  <a:latin typeface="Calibri"/>
                </a:rPr>
                <a:t>)</a:t>
              </a:r>
              <a:endParaRPr lang="en-US" sz="3200" b="0" strike="noStrike" spc="-1" dirty="0">
                <a:solidFill>
                  <a:srgbClr val="000000"/>
                </a:solidFill>
                <a:latin typeface="Noto Sans KR"/>
              </a:endParaRPr>
            </a:p>
          </p:txBody>
        </p:sp>
      </p:grpSp>
      <p:sp>
        <p:nvSpPr>
          <p:cNvPr id="4" name="TextBox 23">
            <a:extLst>
              <a:ext uri="{FF2B5EF4-FFF2-40B4-BE49-F238E27FC236}">
                <a16:creationId xmlns:a16="http://schemas.microsoft.com/office/drawing/2014/main" id="{9EB1C65C-2399-08E8-0A43-96C48E9EE972}"/>
              </a:ext>
            </a:extLst>
          </p:cNvPr>
          <p:cNvSpPr/>
          <p:nvPr/>
        </p:nvSpPr>
        <p:spPr>
          <a:xfrm>
            <a:off x="513360" y="1373906"/>
            <a:ext cx="657288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b="1" spc="-1" dirty="0">
                <a:solidFill>
                  <a:srgbClr val="000000"/>
                </a:solidFill>
                <a:latin typeface="Calibri"/>
              </a:rPr>
              <a:t>메인 페이지 화면 </a:t>
            </a:r>
            <a:r>
              <a:rPr lang="en-US" altLang="ko-KR" b="1" spc="-1" dirty="0">
                <a:solidFill>
                  <a:srgbClr val="000000"/>
                </a:solidFill>
                <a:latin typeface="Calibri"/>
              </a:rPr>
              <a:t>/ select.html</a:t>
            </a:r>
            <a:endParaRPr lang="en-US" sz="1800" b="0" strike="noStrike" spc="-1" dirty="0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88FA3F-7C8A-AB6A-0E1B-FAC9E7D6E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362" y="1718970"/>
            <a:ext cx="4438106" cy="2989508"/>
          </a:xfrm>
          <a:prstGeom prst="rect">
            <a:avLst/>
          </a:prstGeom>
        </p:spPr>
      </p:pic>
      <p:sp>
        <p:nvSpPr>
          <p:cNvPr id="9" name="TextBox 25">
            <a:extLst>
              <a:ext uri="{FF2B5EF4-FFF2-40B4-BE49-F238E27FC236}">
                <a16:creationId xmlns:a16="http://schemas.microsoft.com/office/drawing/2014/main" id="{29B4C748-C150-978E-4B93-00C216FB7A73}"/>
              </a:ext>
            </a:extLst>
          </p:cNvPr>
          <p:cNvSpPr/>
          <p:nvPr/>
        </p:nvSpPr>
        <p:spPr>
          <a:xfrm>
            <a:off x="637791" y="4692774"/>
            <a:ext cx="6827534" cy="92187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1800" b="0" strike="noStrike" spc="-1" dirty="0">
                <a:solidFill>
                  <a:srgbClr val="000000"/>
                </a:solidFill>
                <a:latin typeface="Calibri"/>
              </a:rPr>
              <a:t>추천 </a:t>
            </a:r>
            <a:r>
              <a:rPr lang="ko-KR" altLang="en-US" sz="1800" b="0" strike="noStrike" spc="-1" dirty="0" err="1">
                <a:solidFill>
                  <a:srgbClr val="000000"/>
                </a:solidFill>
                <a:latin typeface="Calibri"/>
              </a:rPr>
              <a:t>게시글에서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Calibri"/>
              </a:rPr>
              <a:t> 제목을 클릭 시 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Calibri"/>
              </a:rPr>
              <a:t>a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Calibri"/>
              </a:rPr>
              <a:t>태그에 작성된 </a:t>
            </a:r>
            <a:endParaRPr lang="en-US" altLang="ko-KR" sz="1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altLang="ko-KR" sz="1800" b="0" strike="noStrike" spc="-1" dirty="0">
                <a:solidFill>
                  <a:srgbClr val="000000"/>
                </a:solidFill>
                <a:latin typeface="Calibri"/>
              </a:rPr>
              <a:t>http://localhost:8081/board/read /${</a:t>
            </a:r>
            <a:r>
              <a:rPr lang="en-US" altLang="ko-KR" sz="1800" b="0" strike="noStrike" spc="-1" dirty="0" err="1">
                <a:solidFill>
                  <a:srgbClr val="000000"/>
                </a:solidFill>
                <a:latin typeface="Calibri"/>
              </a:rPr>
              <a:t>board.boardNum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Calibri"/>
              </a:rPr>
              <a:t>} 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Calibri"/>
              </a:rPr>
              <a:t>주소로 이동</a:t>
            </a:r>
            <a:endParaRPr lang="en-US" altLang="ko-KR" sz="1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ko-KR" altLang="en-US" sz="1800" b="0" strike="noStrike" spc="-1" dirty="0">
                <a:solidFill>
                  <a:srgbClr val="000000"/>
                </a:solidFill>
                <a:latin typeface="Noto Sans KR"/>
              </a:rPr>
              <a:t>선택한 게시글의 화면을 보여준다</a:t>
            </a:r>
            <a:endParaRPr lang="en-US" sz="1800" b="0" strike="noStrike" spc="-1" dirty="0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17" name="TextBox 25">
            <a:extLst>
              <a:ext uri="{FF2B5EF4-FFF2-40B4-BE49-F238E27FC236}">
                <a16:creationId xmlns:a16="http://schemas.microsoft.com/office/drawing/2014/main" id="{EF619FA4-4525-08A0-AFED-0C92C6BB317F}"/>
              </a:ext>
            </a:extLst>
          </p:cNvPr>
          <p:cNvSpPr/>
          <p:nvPr/>
        </p:nvSpPr>
        <p:spPr>
          <a:xfrm>
            <a:off x="11321659" y="5244881"/>
            <a:ext cx="4547435" cy="92187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pc="-1" dirty="0">
                <a:solidFill>
                  <a:srgbClr val="000000"/>
                </a:solidFill>
                <a:latin typeface="Noto Sans KR"/>
              </a:rPr>
              <a:t>Native SQL </a:t>
            </a:r>
            <a:r>
              <a:rPr lang="ko-KR" altLang="en-US" spc="-1" dirty="0">
                <a:solidFill>
                  <a:srgbClr val="000000"/>
                </a:solidFill>
                <a:latin typeface="Noto Sans KR"/>
              </a:rPr>
              <a:t>쿼리를 사용하여 메인 게시글 중</a:t>
            </a:r>
            <a:endParaRPr lang="en-US" altLang="ko-KR" spc="-1" dirty="0">
              <a:solidFill>
                <a:srgbClr val="000000"/>
              </a:solidFill>
              <a:latin typeface="Noto Sans KR"/>
            </a:endParaRPr>
          </a:p>
          <a:p>
            <a:pPr>
              <a:lnSpc>
                <a:spcPct val="100000"/>
              </a:lnSpc>
            </a:pPr>
            <a:r>
              <a:rPr lang="ko-KR" altLang="en-US" spc="-1" dirty="0">
                <a:solidFill>
                  <a:srgbClr val="000000"/>
                </a:solidFill>
                <a:latin typeface="Noto Sans KR"/>
              </a:rPr>
              <a:t>추천을 가장 많이 받은 게시글 </a:t>
            </a:r>
            <a:r>
              <a:rPr lang="en-US" altLang="ko-KR" spc="-1" dirty="0">
                <a:solidFill>
                  <a:srgbClr val="000000"/>
                </a:solidFill>
                <a:latin typeface="Noto Sans KR"/>
              </a:rPr>
              <a:t>3</a:t>
            </a:r>
            <a:r>
              <a:rPr lang="ko-KR" altLang="en-US" spc="-1" dirty="0">
                <a:solidFill>
                  <a:srgbClr val="000000"/>
                </a:solidFill>
                <a:latin typeface="Noto Sans KR"/>
              </a:rPr>
              <a:t>개와</a:t>
            </a:r>
            <a:endParaRPr lang="en-US" altLang="ko-KR" spc="-1" dirty="0">
              <a:solidFill>
                <a:srgbClr val="000000"/>
              </a:solidFill>
              <a:latin typeface="Noto Sans KR"/>
            </a:endParaRPr>
          </a:p>
          <a:p>
            <a:pPr>
              <a:lnSpc>
                <a:spcPct val="100000"/>
              </a:lnSpc>
            </a:pPr>
            <a:r>
              <a:rPr lang="ko-KR" altLang="en-US" spc="-1" dirty="0">
                <a:solidFill>
                  <a:srgbClr val="000000"/>
                </a:solidFill>
                <a:latin typeface="Noto Sans KR"/>
              </a:rPr>
              <a:t>게시글이 가장 많은 지역 </a:t>
            </a:r>
            <a:r>
              <a:rPr lang="en-US" altLang="ko-KR" spc="-1" dirty="0">
                <a:solidFill>
                  <a:srgbClr val="000000"/>
                </a:solidFill>
                <a:latin typeface="Noto Sans KR"/>
              </a:rPr>
              <a:t>3</a:t>
            </a:r>
            <a:r>
              <a:rPr lang="ko-KR" altLang="en-US" spc="-1" dirty="0">
                <a:solidFill>
                  <a:srgbClr val="000000"/>
                </a:solidFill>
                <a:latin typeface="Noto Sans KR"/>
              </a:rPr>
              <a:t>개를 조회한다</a:t>
            </a:r>
            <a:endParaRPr lang="en-US" sz="1800" b="0" strike="noStrike" spc="-1" dirty="0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A9361A34-4EDF-932A-4CB7-792445826E09}"/>
              </a:ext>
            </a:extLst>
          </p:cNvPr>
          <p:cNvSpPr/>
          <p:nvPr/>
        </p:nvSpPr>
        <p:spPr>
          <a:xfrm>
            <a:off x="11321659" y="1403881"/>
            <a:ext cx="4772691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Noto Sans KR"/>
              </a:rPr>
              <a:t>BoardRepository.java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F4D7A1A-DCF5-2E0A-2D27-9FE7CE27D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1276" y="1741783"/>
            <a:ext cx="6439070" cy="352277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A41C8C7-20C3-EC6F-61C6-AD20C769E9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788" y="6033368"/>
            <a:ext cx="7389679" cy="353898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B0A73C6-5AC5-BF31-68A9-DE288DF06E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792" y="1718970"/>
            <a:ext cx="2951570" cy="2973804"/>
          </a:xfrm>
          <a:prstGeom prst="rect">
            <a:avLst/>
          </a:prstGeom>
        </p:spPr>
      </p:pic>
      <p:sp>
        <p:nvSpPr>
          <p:cNvPr id="256" name="TextBox 23">
            <a:extLst>
              <a:ext uri="{FF2B5EF4-FFF2-40B4-BE49-F238E27FC236}">
                <a16:creationId xmlns:a16="http://schemas.microsoft.com/office/drawing/2014/main" id="{B3C2EEDE-47C6-F2B0-A1D5-59A08AA33C53}"/>
              </a:ext>
            </a:extLst>
          </p:cNvPr>
          <p:cNvSpPr/>
          <p:nvPr/>
        </p:nvSpPr>
        <p:spPr>
          <a:xfrm>
            <a:off x="637790" y="5665490"/>
            <a:ext cx="4772691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Noto Sans KR"/>
              </a:rPr>
              <a:t>ApiController.java</a:t>
            </a:r>
          </a:p>
        </p:txBody>
      </p:sp>
      <p:cxnSp>
        <p:nvCxnSpPr>
          <p:cNvPr id="257" name="연결선: 꺾임 1004">
            <a:extLst>
              <a:ext uri="{FF2B5EF4-FFF2-40B4-BE49-F238E27FC236}">
                <a16:creationId xmlns:a16="http://schemas.microsoft.com/office/drawing/2014/main" id="{DDF79925-7AEC-9542-0390-8E4F9D43104E}"/>
              </a:ext>
            </a:extLst>
          </p:cNvPr>
          <p:cNvCxnSpPr>
            <a:cxnSpLocks/>
            <a:stCxn id="27" idx="1"/>
            <a:endCxn id="263" idx="1"/>
          </p:cNvCxnSpPr>
          <p:nvPr/>
        </p:nvCxnSpPr>
        <p:spPr>
          <a:xfrm rot="10800000" flipH="1" flipV="1">
            <a:off x="11351275" y="3503171"/>
            <a:ext cx="93587" cy="4049767"/>
          </a:xfrm>
          <a:prstGeom prst="bentConnector3">
            <a:avLst>
              <a:gd name="adj1" fmla="val -681754"/>
            </a:avLst>
          </a:prstGeom>
          <a:ln w="28575">
            <a:solidFill>
              <a:srgbClr val="FF0000"/>
            </a:solidFill>
            <a:round/>
            <a:tailEnd type="triangle" w="med" len="med"/>
          </a:ln>
        </p:spPr>
      </p:cxnSp>
      <p:pic>
        <p:nvPicPr>
          <p:cNvPr id="263" name="그림 262">
            <a:extLst>
              <a:ext uri="{FF2B5EF4-FFF2-40B4-BE49-F238E27FC236}">
                <a16:creationId xmlns:a16="http://schemas.microsoft.com/office/drawing/2014/main" id="{D5F0E9DC-1515-18FB-39A7-5EAAC3B6A8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44863" y="6560661"/>
            <a:ext cx="6350578" cy="1984555"/>
          </a:xfrm>
          <a:prstGeom prst="rect">
            <a:avLst/>
          </a:prstGeom>
        </p:spPr>
      </p:pic>
      <p:sp>
        <p:nvSpPr>
          <p:cNvPr id="264" name="TextBox 23">
            <a:extLst>
              <a:ext uri="{FF2B5EF4-FFF2-40B4-BE49-F238E27FC236}">
                <a16:creationId xmlns:a16="http://schemas.microsoft.com/office/drawing/2014/main" id="{22269005-AC8E-7341-74CF-9370E4B054C8}"/>
              </a:ext>
            </a:extLst>
          </p:cNvPr>
          <p:cNvSpPr/>
          <p:nvPr/>
        </p:nvSpPr>
        <p:spPr>
          <a:xfrm>
            <a:off x="11444863" y="6192783"/>
            <a:ext cx="4772691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Noto Sans KR"/>
              </a:rPr>
              <a:t>BoardService</a:t>
            </a:r>
            <a:r>
              <a:rPr lang="en-US" sz="1800" b="0" strike="noStrike" spc="-1" dirty="0">
                <a:solidFill>
                  <a:srgbClr val="000000"/>
                </a:solidFill>
                <a:latin typeface="Noto Sans KR"/>
              </a:rPr>
              <a:t>.java</a:t>
            </a:r>
          </a:p>
        </p:txBody>
      </p:sp>
      <p:sp>
        <p:nvSpPr>
          <p:cNvPr id="265" name="TextBox 25">
            <a:extLst>
              <a:ext uri="{FF2B5EF4-FFF2-40B4-BE49-F238E27FC236}">
                <a16:creationId xmlns:a16="http://schemas.microsoft.com/office/drawing/2014/main" id="{09EF3819-EE30-CA73-04E7-7F0A05BCB0C7}"/>
              </a:ext>
            </a:extLst>
          </p:cNvPr>
          <p:cNvSpPr/>
          <p:nvPr/>
        </p:nvSpPr>
        <p:spPr>
          <a:xfrm>
            <a:off x="11444863" y="8545216"/>
            <a:ext cx="4547435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 err="1">
                <a:solidFill>
                  <a:srgbClr val="000000"/>
                </a:solidFill>
                <a:latin typeface="Noto Sans KR"/>
              </a:rPr>
              <a:t>BoardRepository</a:t>
            </a:r>
            <a:r>
              <a:rPr lang="ko-KR" altLang="en-US" spc="-1" dirty="0">
                <a:solidFill>
                  <a:srgbClr val="000000"/>
                </a:solidFill>
                <a:latin typeface="Noto Sans KR"/>
              </a:rPr>
              <a:t>의 쿼리 메소드를 호출하여</a:t>
            </a:r>
            <a:endParaRPr lang="en-US" altLang="ko-KR" spc="-1" dirty="0">
              <a:solidFill>
                <a:srgbClr val="000000"/>
              </a:solidFill>
              <a:latin typeface="Noto Sans KR"/>
            </a:endParaRPr>
          </a:p>
          <a:p>
            <a:pPr>
              <a:lnSpc>
                <a:spcPct val="100000"/>
              </a:lnSpc>
            </a:pPr>
            <a:r>
              <a:rPr lang="ko-KR" altLang="en-US" spc="-1" dirty="0">
                <a:solidFill>
                  <a:srgbClr val="000000"/>
                </a:solidFill>
                <a:latin typeface="Noto Sans KR"/>
              </a:rPr>
              <a:t>추천 게시글과 지역 정보를 가져온다</a:t>
            </a:r>
            <a:endParaRPr lang="en-US" sz="1800" b="0" strike="noStrike" spc="-1" dirty="0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72" name="TextBox 25">
            <a:extLst>
              <a:ext uri="{FF2B5EF4-FFF2-40B4-BE49-F238E27FC236}">
                <a16:creationId xmlns:a16="http://schemas.microsoft.com/office/drawing/2014/main" id="{F9DFA245-DA11-AD8C-9B6D-70FC89EE1013}"/>
              </a:ext>
            </a:extLst>
          </p:cNvPr>
          <p:cNvSpPr/>
          <p:nvPr/>
        </p:nvSpPr>
        <p:spPr>
          <a:xfrm>
            <a:off x="637788" y="9572349"/>
            <a:ext cx="7277914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 err="1">
                <a:solidFill>
                  <a:srgbClr val="000000"/>
                </a:solidFill>
                <a:latin typeface="Noto Sans KR"/>
              </a:rPr>
              <a:t>BoardService</a:t>
            </a:r>
            <a:r>
              <a:rPr lang="ko-KR" altLang="en-US" spc="-1" dirty="0">
                <a:solidFill>
                  <a:srgbClr val="000000"/>
                </a:solidFill>
                <a:latin typeface="Noto Sans KR"/>
              </a:rPr>
              <a:t>의 메소드를 호출해서</a:t>
            </a:r>
            <a:endParaRPr lang="en-US" altLang="ko-KR" spc="-1" dirty="0">
              <a:solidFill>
                <a:srgbClr val="000000"/>
              </a:solidFill>
              <a:latin typeface="Noto Sans KR"/>
            </a:endParaRPr>
          </a:p>
          <a:p>
            <a:pPr>
              <a:lnSpc>
                <a:spcPct val="100000"/>
              </a:lnSpc>
            </a:pPr>
            <a:r>
              <a:rPr lang="ko-KR" altLang="en-US" sz="1800" b="0" strike="noStrike" spc="-1" dirty="0">
                <a:solidFill>
                  <a:srgbClr val="000000"/>
                </a:solidFill>
                <a:latin typeface="Noto Sans KR"/>
              </a:rPr>
              <a:t>상위 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Noto Sans KR"/>
              </a:rPr>
              <a:t>3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Noto Sans KR"/>
              </a:rPr>
              <a:t>개의 게시글을 가져오는 쿼리를 실행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800" b="0" strike="noStrike" spc="-1" dirty="0" err="1">
                <a:solidFill>
                  <a:srgbClr val="000000"/>
                </a:solidFill>
                <a:latin typeface="Noto Sans KR"/>
              </a:rPr>
              <a:t>메인페이지에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Noto Sans KR"/>
              </a:rPr>
              <a:t> 보여준다</a:t>
            </a:r>
            <a:endParaRPr lang="en-US" sz="1800" b="0" strike="noStrike" spc="-1" dirty="0">
              <a:solidFill>
                <a:srgbClr val="000000"/>
              </a:solidFill>
              <a:latin typeface="Noto Sans KR"/>
            </a:endParaRPr>
          </a:p>
        </p:txBody>
      </p:sp>
      <p:cxnSp>
        <p:nvCxnSpPr>
          <p:cNvPr id="282" name="직선 화살표 연결선 992">
            <a:extLst>
              <a:ext uri="{FF2B5EF4-FFF2-40B4-BE49-F238E27FC236}">
                <a16:creationId xmlns:a16="http://schemas.microsoft.com/office/drawing/2014/main" id="{468647C4-D574-58EC-2168-FBBEB9C38E0C}"/>
              </a:ext>
            </a:extLst>
          </p:cNvPr>
          <p:cNvCxnSpPr>
            <a:cxnSpLocks/>
          </p:cNvCxnSpPr>
          <p:nvPr/>
        </p:nvCxnSpPr>
        <p:spPr>
          <a:xfrm flipH="1">
            <a:off x="8027467" y="7930943"/>
            <a:ext cx="3447011" cy="0"/>
          </a:xfrm>
          <a:prstGeom prst="straightConnector1">
            <a:avLst/>
          </a:prstGeom>
          <a:ln w="28575">
            <a:solidFill>
              <a:srgbClr val="FF0000"/>
            </a:solidFill>
            <a:round/>
            <a:tailEnd type="triangle" w="med" len="med"/>
          </a:ln>
        </p:spPr>
      </p:cxnSp>
      <p:cxnSp>
        <p:nvCxnSpPr>
          <p:cNvPr id="294" name="연결선: 꺾임 1004">
            <a:extLst>
              <a:ext uri="{FF2B5EF4-FFF2-40B4-BE49-F238E27FC236}">
                <a16:creationId xmlns:a16="http://schemas.microsoft.com/office/drawing/2014/main" id="{22D8FDA6-EEF0-A4F0-4DEF-CDF8AEC808B8}"/>
              </a:ext>
            </a:extLst>
          </p:cNvPr>
          <p:cNvCxnSpPr>
            <a:cxnSpLocks/>
            <a:stCxn id="29" idx="1"/>
            <a:endCxn id="31" idx="1"/>
          </p:cNvCxnSpPr>
          <p:nvPr/>
        </p:nvCxnSpPr>
        <p:spPr>
          <a:xfrm rot="10800000" flipH="1">
            <a:off x="637788" y="3205873"/>
            <a:ext cx="4" cy="4596987"/>
          </a:xfrm>
          <a:prstGeom prst="bentConnector3">
            <a:avLst>
              <a:gd name="adj1" fmla="val -5715000000"/>
            </a:avLst>
          </a:prstGeom>
          <a:ln w="28575">
            <a:solidFill>
              <a:srgbClr val="FF0000"/>
            </a:solidFill>
            <a:round/>
            <a:tailEnd type="triangl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그룹 6"/>
          <p:cNvGrpSpPr/>
          <p:nvPr/>
        </p:nvGrpSpPr>
        <p:grpSpPr>
          <a:xfrm>
            <a:off x="513360" y="149760"/>
            <a:ext cx="17279640" cy="951840"/>
            <a:chOff x="513360" y="149760"/>
            <a:chExt cx="17279640" cy="951840"/>
          </a:xfrm>
        </p:grpSpPr>
        <p:grpSp>
          <p:nvGrpSpPr>
            <p:cNvPr id="273" name="그룹 1001"/>
            <p:cNvGrpSpPr/>
            <p:nvPr/>
          </p:nvGrpSpPr>
          <p:grpSpPr>
            <a:xfrm>
              <a:off x="513360" y="1042200"/>
              <a:ext cx="17279640" cy="59400"/>
              <a:chOff x="513360" y="1042200"/>
              <a:chExt cx="17279640" cy="59400"/>
            </a:xfrm>
          </p:grpSpPr>
          <p:pic>
            <p:nvPicPr>
              <p:cNvPr id="274" name="Object 5"/>
              <p:cNvPicPr/>
              <p:nvPr/>
            </p:nvPicPr>
            <p:blipFill>
              <a:blip r:embed="rId2"/>
              <a:stretch/>
            </p:blipFill>
            <p:spPr>
              <a:xfrm>
                <a:off x="513360" y="1042200"/>
                <a:ext cx="17279640" cy="5940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275" name="그룹 1002"/>
            <p:cNvGrpSpPr/>
            <p:nvPr/>
          </p:nvGrpSpPr>
          <p:grpSpPr>
            <a:xfrm>
              <a:off x="513360" y="149760"/>
              <a:ext cx="17279640" cy="432360"/>
              <a:chOff x="513360" y="149760"/>
              <a:chExt cx="17279640" cy="432360"/>
            </a:xfrm>
          </p:grpSpPr>
          <p:pic>
            <p:nvPicPr>
              <p:cNvPr id="276" name="Object 8"/>
              <p:cNvPicPr/>
              <p:nvPr/>
            </p:nvPicPr>
            <p:blipFill>
              <a:blip r:embed="rId3"/>
              <a:stretch/>
            </p:blipFill>
            <p:spPr>
              <a:xfrm>
                <a:off x="513360" y="149760"/>
                <a:ext cx="17279640" cy="43236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277" name="TextBox 3"/>
            <p:cNvSpPr/>
            <p:nvPr/>
          </p:nvSpPr>
          <p:spPr>
            <a:xfrm>
              <a:off x="513360" y="457200"/>
              <a:ext cx="11048760" cy="583321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ko-KR" sz="3200" b="1" strike="noStrike" spc="-1" dirty="0">
                  <a:solidFill>
                    <a:srgbClr val="000000"/>
                  </a:solidFill>
                  <a:latin typeface="Calibri"/>
                </a:rPr>
                <a:t>기</a:t>
              </a:r>
              <a:r>
                <a:rPr lang="ko-KR" altLang="en-US" sz="3200" b="1" strike="noStrike" spc="-1" dirty="0">
                  <a:solidFill>
                    <a:srgbClr val="000000"/>
                  </a:solidFill>
                  <a:latin typeface="Calibri"/>
                </a:rPr>
                <a:t>능 상세</a:t>
              </a:r>
              <a:r>
                <a:rPr lang="ko-KR" sz="3200" b="1" strike="noStrike" spc="-1" dirty="0">
                  <a:solidFill>
                    <a:srgbClr val="000000"/>
                  </a:solidFill>
                  <a:latin typeface="Calibri"/>
                </a:rPr>
                <a:t>설명 </a:t>
              </a:r>
              <a:r>
                <a:rPr lang="en-US" sz="3200" b="1" strike="noStrike" spc="-1" dirty="0">
                  <a:solidFill>
                    <a:srgbClr val="000000"/>
                  </a:solidFill>
                  <a:latin typeface="Calibri"/>
                </a:rPr>
                <a:t>(</a:t>
              </a:r>
              <a:r>
                <a:rPr lang="ko-KR" sz="3200" b="1" strike="noStrike" spc="-1" dirty="0">
                  <a:solidFill>
                    <a:srgbClr val="000000"/>
                  </a:solidFill>
                  <a:latin typeface="Calibri"/>
                </a:rPr>
                <a:t>게시글 추천 기능</a:t>
              </a:r>
              <a:r>
                <a:rPr lang="en-US" sz="3200" b="1" strike="noStrike" spc="-1" dirty="0">
                  <a:solidFill>
                    <a:srgbClr val="000000"/>
                  </a:solidFill>
                  <a:latin typeface="Calibri"/>
                </a:rPr>
                <a:t>)</a:t>
              </a:r>
              <a:endParaRPr lang="en-US" sz="3200" b="0" strike="noStrike" spc="-1" dirty="0">
                <a:solidFill>
                  <a:srgbClr val="000000"/>
                </a:solidFill>
                <a:latin typeface="Noto Sans KR"/>
              </a:endParaRPr>
            </a:p>
          </p:txBody>
        </p:sp>
      </p:grpSp>
      <p:grpSp>
        <p:nvGrpSpPr>
          <p:cNvPr id="278" name="그룹 27"/>
          <p:cNvGrpSpPr/>
          <p:nvPr/>
        </p:nvGrpSpPr>
        <p:grpSpPr>
          <a:xfrm>
            <a:off x="513360" y="1474560"/>
            <a:ext cx="9620640" cy="5073840"/>
            <a:chOff x="513360" y="1474560"/>
            <a:chExt cx="9620640" cy="5073840"/>
          </a:xfrm>
        </p:grpSpPr>
        <p:grpSp>
          <p:nvGrpSpPr>
            <p:cNvPr id="279" name="그룹 24"/>
            <p:cNvGrpSpPr/>
            <p:nvPr/>
          </p:nvGrpSpPr>
          <p:grpSpPr>
            <a:xfrm>
              <a:off x="513360" y="1474560"/>
              <a:ext cx="9620640" cy="4451400"/>
              <a:chOff x="513360" y="1474560"/>
              <a:chExt cx="9620640" cy="4451400"/>
            </a:xfrm>
          </p:grpSpPr>
          <p:grpSp>
            <p:nvGrpSpPr>
              <p:cNvPr id="280" name="그룹 22"/>
              <p:cNvGrpSpPr/>
              <p:nvPr/>
            </p:nvGrpSpPr>
            <p:grpSpPr>
              <a:xfrm>
                <a:off x="513360" y="1870200"/>
                <a:ext cx="9620640" cy="4055760"/>
                <a:chOff x="513360" y="1870200"/>
                <a:chExt cx="9620640" cy="4055760"/>
              </a:xfrm>
            </p:grpSpPr>
            <p:pic>
              <p:nvPicPr>
                <p:cNvPr id="281" name="그림 4"/>
                <p:cNvPicPr/>
                <p:nvPr/>
              </p:nvPicPr>
              <p:blipFill>
                <a:blip r:embed="rId4"/>
                <a:stretch/>
              </p:blipFill>
              <p:spPr>
                <a:xfrm>
                  <a:off x="4170960" y="4553280"/>
                  <a:ext cx="5963040" cy="137268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282" name="그림 17"/>
                <p:cNvPicPr/>
                <p:nvPr/>
              </p:nvPicPr>
              <p:blipFill>
                <a:blip r:embed="rId5"/>
                <a:stretch/>
              </p:blipFill>
              <p:spPr>
                <a:xfrm>
                  <a:off x="513360" y="1870200"/>
                  <a:ext cx="2629080" cy="192384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283" name="그림 19"/>
                <p:cNvPicPr/>
                <p:nvPr/>
              </p:nvPicPr>
              <p:blipFill>
                <a:blip r:embed="rId6"/>
                <a:stretch/>
              </p:blipFill>
              <p:spPr>
                <a:xfrm>
                  <a:off x="3117240" y="1870200"/>
                  <a:ext cx="7016760" cy="192132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284" name="그림 21"/>
                <p:cNvPicPr/>
                <p:nvPr/>
              </p:nvPicPr>
              <p:blipFill>
                <a:blip r:embed="rId7"/>
                <a:stretch/>
              </p:blipFill>
              <p:spPr>
                <a:xfrm>
                  <a:off x="513360" y="4529520"/>
                  <a:ext cx="3657240" cy="1396440"/>
                </a:xfrm>
                <a:prstGeom prst="rect">
                  <a:avLst/>
                </a:prstGeom>
                <a:ln w="0">
                  <a:noFill/>
                </a:ln>
              </p:spPr>
            </p:pic>
          </p:grpSp>
          <p:sp>
            <p:nvSpPr>
              <p:cNvPr id="285" name="TextBox 23"/>
              <p:cNvSpPr/>
              <p:nvPr/>
            </p:nvSpPr>
            <p:spPr>
              <a:xfrm>
                <a:off x="513360" y="1474560"/>
                <a:ext cx="657288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ko-KR" sz="1800" b="1" strike="noStrike" spc="-1">
                    <a:solidFill>
                      <a:srgbClr val="000000"/>
                    </a:solidFill>
                    <a:latin typeface="Calibri"/>
                  </a:rPr>
                  <a:t>게시글 조회 화면 </a:t>
                </a:r>
                <a:r>
                  <a:rPr lang="en-US" sz="1800" b="1" strike="noStrike" spc="-1">
                    <a:solidFill>
                      <a:srgbClr val="000000"/>
                    </a:solidFill>
                    <a:latin typeface="Calibri"/>
                  </a:rPr>
                  <a:t>/ boardRead.html</a:t>
                </a:r>
                <a:endParaRPr lang="en-US" sz="1800" b="0" strike="noStrike" spc="-1">
                  <a:solidFill>
                    <a:srgbClr val="000000"/>
                  </a:solidFill>
                  <a:latin typeface="Noto Sans KR"/>
                </a:endParaRPr>
              </a:p>
            </p:txBody>
          </p:sp>
        </p:grpSp>
        <p:sp>
          <p:nvSpPr>
            <p:cNvPr id="286" name="TextBox 25"/>
            <p:cNvSpPr/>
            <p:nvPr/>
          </p:nvSpPr>
          <p:spPr>
            <a:xfrm>
              <a:off x="513360" y="3801960"/>
              <a:ext cx="96206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Calibri"/>
                </a:rPr>
                <a:t>‘</a:t>
              </a:r>
              <a:r>
                <a:rPr lang="ko-KR" sz="1800" b="0" strike="noStrike" spc="-1">
                  <a:solidFill>
                    <a:srgbClr val="000000"/>
                  </a:solidFill>
                  <a:latin typeface="Calibri"/>
                </a:rPr>
                <a:t>게시글 조회’ 화면에서 추천 이미지를 클릭 아래 스트립트에 작성된 함수가 동작 </a:t>
              </a:r>
              <a:endParaRPr lang="en-US" sz="18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287" name="TextBox 26"/>
            <p:cNvSpPr/>
            <p:nvPr/>
          </p:nvSpPr>
          <p:spPr>
            <a:xfrm>
              <a:off x="513360" y="5910120"/>
              <a:ext cx="962064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ko-KR" sz="1800" b="0" strike="noStrike" spc="-1">
                  <a:solidFill>
                    <a:srgbClr val="000000"/>
                  </a:solidFill>
                  <a:latin typeface="Calibri"/>
                </a:rPr>
                <a:t>추천을 확인하는 메시지 출력 후 확인을 누르면</a:t>
              </a:r>
              <a:r>
                <a:rPr lang="en-US" sz="1800" b="0" strike="noStrike" spc="-1">
                  <a:solidFill>
                    <a:srgbClr val="000000"/>
                  </a:solidFill>
                  <a:latin typeface="Calibri"/>
                </a:rPr>
                <a:t>, </a:t>
              </a:r>
              <a:endParaRPr lang="en-US" sz="1800" b="0" strike="noStrike" spc="-1">
                <a:solidFill>
                  <a:srgbClr val="000000"/>
                </a:solidFill>
                <a:latin typeface="Noto Sans KR"/>
              </a:endParaRPr>
            </a:p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Calibri"/>
                </a:rPr>
                <a:t>a</a:t>
              </a:r>
              <a:r>
                <a:rPr lang="ko-KR" sz="1800" b="0" strike="noStrike" spc="-1">
                  <a:solidFill>
                    <a:srgbClr val="000000"/>
                  </a:solidFill>
                  <a:latin typeface="Calibri"/>
                </a:rPr>
                <a:t>태그에 작성된 </a:t>
              </a:r>
              <a:r>
                <a:rPr lang="en-US" sz="1800" b="0" strike="noStrike" spc="-1">
                  <a:solidFill>
                    <a:srgbClr val="000000"/>
                  </a:solidFill>
                  <a:latin typeface="Calibri"/>
                </a:rPr>
                <a:t>localhost:8080/board/recommend/${board.boardNum} </a:t>
              </a:r>
              <a:r>
                <a:rPr lang="ko-KR" sz="1800" b="0" strike="noStrike" spc="-1">
                  <a:solidFill>
                    <a:srgbClr val="000000"/>
                  </a:solidFill>
                  <a:latin typeface="Calibri"/>
                </a:rPr>
                <a:t>주소로 이동 </a:t>
              </a:r>
              <a:endParaRPr lang="en-US" sz="18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</p:grpSp>
      <p:cxnSp>
        <p:nvCxnSpPr>
          <p:cNvPr id="288" name="직선 화살표 연결선 992"/>
          <p:cNvCxnSpPr>
            <a:stCxn id="287" idx="2"/>
            <a:endCxn id="289" idx="0"/>
          </p:cNvCxnSpPr>
          <p:nvPr/>
        </p:nvCxnSpPr>
        <p:spPr>
          <a:xfrm>
            <a:off x="5323680" y="6548400"/>
            <a:ext cx="360" cy="749160"/>
          </a:xfrm>
          <a:prstGeom prst="straightConnector1">
            <a:avLst/>
          </a:prstGeom>
          <a:ln w="28575">
            <a:solidFill>
              <a:srgbClr val="FF0000"/>
            </a:solidFill>
            <a:round/>
            <a:tailEnd type="triangle" w="med" len="med"/>
          </a:ln>
        </p:spPr>
      </p:cxnSp>
      <p:grpSp>
        <p:nvGrpSpPr>
          <p:cNvPr id="290" name="그룹 994"/>
          <p:cNvGrpSpPr/>
          <p:nvPr/>
        </p:nvGrpSpPr>
        <p:grpSpPr>
          <a:xfrm>
            <a:off x="499320" y="6932160"/>
            <a:ext cx="9634680" cy="2889360"/>
            <a:chOff x="499320" y="6932160"/>
            <a:chExt cx="9634680" cy="2889360"/>
          </a:xfrm>
        </p:grpSpPr>
        <p:pic>
          <p:nvPicPr>
            <p:cNvPr id="291" name="그림 29"/>
            <p:cNvPicPr/>
            <p:nvPr/>
          </p:nvPicPr>
          <p:blipFill>
            <a:blip r:embed="rId8"/>
            <a:stretch/>
          </p:blipFill>
          <p:spPr>
            <a:xfrm>
              <a:off x="513360" y="7297200"/>
              <a:ext cx="9620640" cy="1885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92" name="TextBox 30"/>
            <p:cNvSpPr/>
            <p:nvPr/>
          </p:nvSpPr>
          <p:spPr>
            <a:xfrm>
              <a:off x="513360" y="9183240"/>
              <a:ext cx="962064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Calibri"/>
                </a:rPr>
                <a:t>BoardService</a:t>
              </a:r>
              <a:r>
                <a:rPr lang="ko-KR" sz="1800" b="0" strike="noStrike" spc="-1">
                  <a:solidFill>
                    <a:srgbClr val="000000"/>
                  </a:solidFill>
                  <a:latin typeface="Calibri"/>
                </a:rPr>
                <a:t>에 작성된 </a:t>
              </a:r>
              <a:r>
                <a:rPr lang="en-US" sz="1800" b="0" strike="noStrike" spc="-1">
                  <a:solidFill>
                    <a:srgbClr val="000000"/>
                  </a:solidFill>
                  <a:latin typeface="Calibri"/>
                </a:rPr>
                <a:t>recommend </a:t>
              </a:r>
              <a:r>
                <a:rPr lang="ko-KR" sz="1800" b="0" strike="noStrike" spc="-1">
                  <a:solidFill>
                    <a:srgbClr val="000000"/>
                  </a:solidFill>
                  <a:latin typeface="Calibri"/>
                </a:rPr>
                <a:t>함수를 작동하여 추천</a:t>
              </a:r>
              <a:r>
                <a:rPr lang="en-US" sz="1800" b="0" strike="noStrike" spc="-1">
                  <a:solidFill>
                    <a:srgbClr val="000000"/>
                  </a:solidFill>
                  <a:latin typeface="Calibri"/>
                </a:rPr>
                <a:t>/ </a:t>
              </a:r>
              <a:r>
                <a:rPr lang="ko-KR" sz="1800" b="0" strike="noStrike" spc="-1">
                  <a:solidFill>
                    <a:srgbClr val="000000"/>
                  </a:solidFill>
                  <a:latin typeface="Calibri"/>
                </a:rPr>
                <a:t>추천 취소 동작을 가능하게 함</a:t>
              </a:r>
              <a:r>
                <a:rPr lang="en-US" sz="1800" b="0" strike="noStrike" spc="-1">
                  <a:solidFill>
                    <a:srgbClr val="000000"/>
                  </a:solidFill>
                  <a:latin typeface="Calibri"/>
                </a:rPr>
                <a:t>.</a:t>
              </a:r>
              <a:endParaRPr lang="en-US" sz="1800" b="0" strike="noStrike" spc="-1">
                <a:solidFill>
                  <a:srgbClr val="000000"/>
                </a:solidFill>
                <a:latin typeface="Noto Sans KR"/>
              </a:endParaRPr>
            </a:p>
            <a:p>
              <a:pPr>
                <a:lnSpc>
                  <a:spcPct val="100000"/>
                </a:lnSpc>
              </a:pPr>
              <a:r>
                <a:rPr lang="ko-KR" sz="1800" b="0" strike="noStrike" spc="-1">
                  <a:solidFill>
                    <a:srgbClr val="000000"/>
                  </a:solidFill>
                  <a:latin typeface="Calibri"/>
                </a:rPr>
                <a:t>작업이 완료되면 해당 게시글의 주소로 이동</a:t>
              </a:r>
              <a:endParaRPr lang="en-US" sz="18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293" name="TextBox 993"/>
            <p:cNvSpPr/>
            <p:nvPr/>
          </p:nvSpPr>
          <p:spPr>
            <a:xfrm>
              <a:off x="499320" y="6932160"/>
              <a:ext cx="24188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Calibri"/>
                </a:rPr>
                <a:t>BoardController.java</a:t>
              </a:r>
              <a:endParaRPr lang="en-US" sz="18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</p:grpSp>
      <p:pic>
        <p:nvPicPr>
          <p:cNvPr id="294" name="그림 996"/>
          <p:cNvPicPr/>
          <p:nvPr/>
        </p:nvPicPr>
        <p:blipFill>
          <a:blip r:embed="rId9"/>
          <a:stretch/>
        </p:blipFill>
        <p:spPr>
          <a:xfrm>
            <a:off x="11201400" y="1853640"/>
            <a:ext cx="5667840" cy="1937520"/>
          </a:xfrm>
          <a:prstGeom prst="rect">
            <a:avLst/>
          </a:prstGeom>
          <a:ln w="0">
            <a:noFill/>
          </a:ln>
        </p:spPr>
      </p:pic>
      <p:sp>
        <p:nvSpPr>
          <p:cNvPr id="295" name="TextBox 997"/>
          <p:cNvSpPr/>
          <p:nvPr/>
        </p:nvSpPr>
        <p:spPr>
          <a:xfrm>
            <a:off x="11201400" y="1499040"/>
            <a:ext cx="24188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</a:rPr>
              <a:t>BoardService.java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cxnSp>
        <p:nvCxnSpPr>
          <p:cNvPr id="296" name="연결선: 꺾임 1004"/>
          <p:cNvCxnSpPr>
            <a:stCxn id="294" idx="1"/>
            <a:endCxn id="291" idx="3"/>
          </p:cNvCxnSpPr>
          <p:nvPr/>
        </p:nvCxnSpPr>
        <p:spPr>
          <a:xfrm rot="10800000" flipV="1">
            <a:off x="10133640" y="2822040"/>
            <a:ext cx="1067760" cy="5418000"/>
          </a:xfrm>
          <a:prstGeom prst="bentConnector3">
            <a:avLst>
              <a:gd name="adj1" fmla="val 49983"/>
            </a:avLst>
          </a:prstGeom>
          <a:ln w="28575">
            <a:solidFill>
              <a:srgbClr val="FF0000"/>
            </a:solidFill>
            <a:round/>
            <a:tailEnd type="triangle" w="med" len="med"/>
          </a:ln>
        </p:spPr>
      </p:cxnSp>
      <p:sp>
        <p:nvSpPr>
          <p:cNvPr id="297" name="TextBox 1005"/>
          <p:cNvSpPr/>
          <p:nvPr/>
        </p:nvSpPr>
        <p:spPr>
          <a:xfrm>
            <a:off x="11201400" y="3791520"/>
            <a:ext cx="566784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1800" b="0" strike="noStrike" spc="-1">
                <a:solidFill>
                  <a:srgbClr val="000000"/>
                </a:solidFill>
                <a:latin typeface="Calibri"/>
              </a:rPr>
              <a:t>해당 게시글의 추천 목록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(recommender)</a:t>
            </a:r>
            <a:r>
              <a:rPr lang="ko-KR" sz="1800" b="0" strike="noStrike" spc="-1">
                <a:solidFill>
                  <a:srgbClr val="000000"/>
                </a:solidFill>
                <a:latin typeface="Calibri"/>
              </a:rPr>
              <a:t>에 추천을 누른 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SiteUser</a:t>
            </a:r>
            <a:r>
              <a:rPr lang="ko-KR" sz="1800" b="0" strike="noStrike" spc="-1">
                <a:solidFill>
                  <a:srgbClr val="000000"/>
                </a:solidFill>
                <a:latin typeface="Calibri"/>
              </a:rPr>
              <a:t>객체가 이미 존재한다면 목록에서 제거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(</a:t>
            </a:r>
            <a:r>
              <a:rPr lang="ko-KR" sz="1800" b="0" strike="noStrike" spc="-1">
                <a:solidFill>
                  <a:srgbClr val="000000"/>
                </a:solidFill>
                <a:latin typeface="Calibri"/>
              </a:rPr>
              <a:t>추천 취소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), </a:t>
            </a:r>
            <a:r>
              <a:rPr lang="ko-KR" sz="1800" b="0" strike="noStrike" spc="-1">
                <a:solidFill>
                  <a:srgbClr val="000000"/>
                </a:solidFill>
                <a:latin typeface="Calibri"/>
              </a:rPr>
              <a:t>존재하지 않는다면 목록에 추가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(</a:t>
            </a:r>
            <a:r>
              <a:rPr lang="ko-KR" sz="1800" b="0" strike="noStrike" spc="-1">
                <a:solidFill>
                  <a:srgbClr val="000000"/>
                </a:solidFill>
                <a:latin typeface="Calibri"/>
              </a:rPr>
              <a:t>추천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)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298" name="그림 1013"/>
          <p:cNvPicPr/>
          <p:nvPr/>
        </p:nvPicPr>
        <p:blipFill>
          <a:blip r:embed="rId10"/>
          <a:stretch/>
        </p:blipFill>
        <p:spPr>
          <a:xfrm>
            <a:off x="12258720" y="7014960"/>
            <a:ext cx="4610520" cy="2448000"/>
          </a:xfrm>
          <a:prstGeom prst="rect">
            <a:avLst/>
          </a:prstGeom>
          <a:ln w="0">
            <a:noFill/>
          </a:ln>
        </p:spPr>
      </p:pic>
      <p:cxnSp>
        <p:nvCxnSpPr>
          <p:cNvPr id="299" name="연결선: 꺾임 1018"/>
          <p:cNvCxnSpPr>
            <a:stCxn id="292" idx="2"/>
            <a:endCxn id="298" idx="1"/>
          </p:cNvCxnSpPr>
          <p:nvPr/>
        </p:nvCxnSpPr>
        <p:spPr>
          <a:xfrm rot="5400000" flipH="1" flipV="1">
            <a:off x="7999920" y="5562720"/>
            <a:ext cx="1582920" cy="6935400"/>
          </a:xfrm>
          <a:prstGeom prst="bentConnector4">
            <a:avLst>
              <a:gd name="adj1" fmla="val -14922"/>
              <a:gd name="adj2" fmla="val 84681"/>
            </a:avLst>
          </a:prstGeom>
          <a:ln w="28575">
            <a:solidFill>
              <a:srgbClr val="FF0000"/>
            </a:solidFill>
            <a:round/>
            <a:tailEnd type="triangle" w="med" len="med"/>
          </a:ln>
        </p:spPr>
      </p:cxnSp>
      <p:sp>
        <p:nvSpPr>
          <p:cNvPr id="300" name="직사각형 1019"/>
          <p:cNvSpPr/>
          <p:nvPr/>
        </p:nvSpPr>
        <p:spPr>
          <a:xfrm>
            <a:off x="14035320" y="7116840"/>
            <a:ext cx="1280520" cy="388440"/>
          </a:xfrm>
          <a:prstGeom prst="rect">
            <a:avLst/>
          </a:prstGeom>
          <a:noFill/>
          <a:ln w="28575">
            <a:solidFill>
              <a:srgbClr val="00B0F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01" name="직사각형 1020"/>
          <p:cNvSpPr/>
          <p:nvPr/>
        </p:nvSpPr>
        <p:spPr>
          <a:xfrm>
            <a:off x="14035320" y="8883000"/>
            <a:ext cx="543600" cy="388440"/>
          </a:xfrm>
          <a:prstGeom prst="rect">
            <a:avLst/>
          </a:prstGeom>
          <a:noFill/>
          <a:ln w="28575">
            <a:solidFill>
              <a:srgbClr val="00B0F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02" name="TextBox 1022"/>
          <p:cNvSpPr/>
          <p:nvPr/>
        </p:nvSpPr>
        <p:spPr>
          <a:xfrm>
            <a:off x="12258720" y="6645600"/>
            <a:ext cx="65728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1800" b="1" strike="noStrike" spc="-1">
                <a:solidFill>
                  <a:srgbClr val="000000"/>
                </a:solidFill>
                <a:latin typeface="Calibri"/>
              </a:rPr>
              <a:t>게시글 조회 화면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그룹 6"/>
          <p:cNvGrpSpPr/>
          <p:nvPr/>
        </p:nvGrpSpPr>
        <p:grpSpPr>
          <a:xfrm>
            <a:off x="513360" y="149760"/>
            <a:ext cx="17279640" cy="951840"/>
            <a:chOff x="513360" y="149760"/>
            <a:chExt cx="17279640" cy="951840"/>
          </a:xfrm>
        </p:grpSpPr>
        <p:grpSp>
          <p:nvGrpSpPr>
            <p:cNvPr id="304" name="그룹 1001"/>
            <p:cNvGrpSpPr/>
            <p:nvPr/>
          </p:nvGrpSpPr>
          <p:grpSpPr>
            <a:xfrm>
              <a:off x="513360" y="1042200"/>
              <a:ext cx="17279640" cy="59400"/>
              <a:chOff x="513360" y="1042200"/>
              <a:chExt cx="17279640" cy="59400"/>
            </a:xfrm>
          </p:grpSpPr>
          <p:pic>
            <p:nvPicPr>
              <p:cNvPr id="305" name="Object 5"/>
              <p:cNvPicPr/>
              <p:nvPr/>
            </p:nvPicPr>
            <p:blipFill>
              <a:blip r:embed="rId3"/>
              <a:stretch/>
            </p:blipFill>
            <p:spPr>
              <a:xfrm>
                <a:off x="513360" y="1042200"/>
                <a:ext cx="17279640" cy="5940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306" name="그룹 1002"/>
            <p:cNvGrpSpPr/>
            <p:nvPr/>
          </p:nvGrpSpPr>
          <p:grpSpPr>
            <a:xfrm>
              <a:off x="513360" y="149760"/>
              <a:ext cx="17279640" cy="432360"/>
              <a:chOff x="513360" y="149760"/>
              <a:chExt cx="17279640" cy="432360"/>
            </a:xfrm>
          </p:grpSpPr>
          <p:pic>
            <p:nvPicPr>
              <p:cNvPr id="307" name="Object 8"/>
              <p:cNvPicPr/>
              <p:nvPr/>
            </p:nvPicPr>
            <p:blipFill>
              <a:blip r:embed="rId4"/>
              <a:stretch/>
            </p:blipFill>
            <p:spPr>
              <a:xfrm>
                <a:off x="513360" y="149760"/>
                <a:ext cx="17279640" cy="43236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308" name="TextBox 3"/>
            <p:cNvSpPr/>
            <p:nvPr/>
          </p:nvSpPr>
          <p:spPr>
            <a:xfrm>
              <a:off x="513360" y="457200"/>
              <a:ext cx="11048760" cy="583321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ko-KR" altLang="ko-KR" sz="3200" b="1" strike="noStrike" spc="-1" dirty="0">
                  <a:solidFill>
                    <a:srgbClr val="000000"/>
                  </a:solidFill>
                  <a:latin typeface="Calibri"/>
                </a:rPr>
                <a:t>기</a:t>
              </a:r>
              <a:r>
                <a:rPr lang="ko-KR" altLang="en-US" sz="3200" b="1" strike="noStrike" spc="-1" dirty="0">
                  <a:solidFill>
                    <a:srgbClr val="000000"/>
                  </a:solidFill>
                  <a:latin typeface="Calibri"/>
                </a:rPr>
                <a:t>능 상세</a:t>
              </a:r>
              <a:r>
                <a:rPr lang="ko-KR" altLang="ko-KR" sz="3200" b="1" strike="noStrike" spc="-1" dirty="0">
                  <a:solidFill>
                    <a:srgbClr val="000000"/>
                  </a:solidFill>
                  <a:latin typeface="Calibri"/>
                </a:rPr>
                <a:t>설명</a:t>
              </a:r>
              <a:r>
                <a:rPr lang="ko-KR" sz="3200" b="1" strike="noStrike" spc="-1" dirty="0">
                  <a:solidFill>
                    <a:srgbClr val="000000"/>
                  </a:solidFill>
                  <a:latin typeface="Calibri"/>
                </a:rPr>
                <a:t> </a:t>
              </a:r>
              <a:r>
                <a:rPr lang="en-US" sz="3200" b="1" strike="noStrike" spc="-1" dirty="0">
                  <a:solidFill>
                    <a:srgbClr val="000000"/>
                  </a:solidFill>
                  <a:latin typeface="Calibri"/>
                </a:rPr>
                <a:t>(</a:t>
              </a:r>
              <a:r>
                <a:rPr lang="ko-KR" sz="3200" b="1" strike="noStrike" spc="-1" dirty="0">
                  <a:solidFill>
                    <a:srgbClr val="000000"/>
                  </a:solidFill>
                  <a:latin typeface="Calibri"/>
                </a:rPr>
                <a:t>회원가입 시 유효성 검사</a:t>
              </a:r>
              <a:r>
                <a:rPr lang="en-US" sz="3200" b="1" strike="noStrike" spc="-1" dirty="0">
                  <a:solidFill>
                    <a:srgbClr val="000000"/>
                  </a:solidFill>
                  <a:latin typeface="Calibri"/>
                </a:rPr>
                <a:t>)</a:t>
              </a:r>
              <a:endParaRPr lang="en-US" sz="3200" b="0" strike="noStrike" spc="-1" dirty="0">
                <a:solidFill>
                  <a:srgbClr val="000000"/>
                </a:solidFill>
                <a:latin typeface="Noto Sans KR"/>
              </a:endParaRPr>
            </a:p>
          </p:txBody>
        </p:sp>
      </p:grpSp>
      <p:pic>
        <p:nvPicPr>
          <p:cNvPr id="309" name="그림 1"/>
          <p:cNvPicPr/>
          <p:nvPr/>
        </p:nvPicPr>
        <p:blipFill>
          <a:blip r:embed="rId5"/>
          <a:stretch/>
        </p:blipFill>
        <p:spPr>
          <a:xfrm>
            <a:off x="513360" y="1790640"/>
            <a:ext cx="6344280" cy="7270920"/>
          </a:xfrm>
          <a:prstGeom prst="rect">
            <a:avLst/>
          </a:prstGeom>
          <a:ln w="0">
            <a:noFill/>
          </a:ln>
        </p:spPr>
      </p:pic>
      <p:grpSp>
        <p:nvGrpSpPr>
          <p:cNvPr id="310" name="그룹 13"/>
          <p:cNvGrpSpPr/>
          <p:nvPr/>
        </p:nvGrpSpPr>
        <p:grpSpPr>
          <a:xfrm>
            <a:off x="7156636" y="6069041"/>
            <a:ext cx="10107781" cy="2103067"/>
            <a:chOff x="7358400" y="5137380"/>
            <a:chExt cx="10494360" cy="3088517"/>
          </a:xfrm>
        </p:grpSpPr>
        <p:grpSp>
          <p:nvGrpSpPr>
            <p:cNvPr id="311" name="그룹 9"/>
            <p:cNvGrpSpPr/>
            <p:nvPr/>
          </p:nvGrpSpPr>
          <p:grpSpPr>
            <a:xfrm>
              <a:off x="7441200" y="5137380"/>
              <a:ext cx="5034960" cy="2573460"/>
              <a:chOff x="7441200" y="5137380"/>
              <a:chExt cx="5034960" cy="2573460"/>
            </a:xfrm>
          </p:grpSpPr>
          <p:pic>
            <p:nvPicPr>
              <p:cNvPr id="312" name="그림 4"/>
              <p:cNvPicPr/>
              <p:nvPr/>
            </p:nvPicPr>
            <p:blipFill>
              <a:blip r:embed="rId6"/>
              <a:stretch/>
            </p:blipFill>
            <p:spPr>
              <a:xfrm>
                <a:off x="7441200" y="5658120"/>
                <a:ext cx="5034960" cy="20527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313" name="TextBox 7"/>
              <p:cNvSpPr/>
              <p:nvPr/>
            </p:nvSpPr>
            <p:spPr>
              <a:xfrm>
                <a:off x="7441200" y="5137380"/>
                <a:ext cx="241884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b="1" strike="noStrike" spc="-1" dirty="0">
                    <a:solidFill>
                      <a:srgbClr val="000000"/>
                    </a:solidFill>
                    <a:latin typeface="Calibri"/>
                  </a:rPr>
                  <a:t>signup.html</a:t>
                </a:r>
                <a:endParaRPr lang="en-US" sz="1800" b="0" strike="noStrike" spc="-1" dirty="0">
                  <a:solidFill>
                    <a:srgbClr val="000000"/>
                  </a:solidFill>
                  <a:latin typeface="Noto Sans KR"/>
                </a:endParaRPr>
              </a:p>
            </p:txBody>
          </p:sp>
        </p:grpSp>
        <p:pic>
          <p:nvPicPr>
            <p:cNvPr id="314" name="그림 11"/>
            <p:cNvPicPr/>
            <p:nvPr/>
          </p:nvPicPr>
          <p:blipFill>
            <a:blip r:embed="rId7"/>
            <a:stretch/>
          </p:blipFill>
          <p:spPr>
            <a:xfrm>
              <a:off x="12470760" y="5645160"/>
              <a:ext cx="5346720" cy="2052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5" name="TextBox 12"/>
            <p:cNvSpPr/>
            <p:nvPr/>
          </p:nvSpPr>
          <p:spPr>
            <a:xfrm>
              <a:off x="7358400" y="7685640"/>
              <a:ext cx="10494360" cy="540257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ko-KR" sz="1800" b="0" strike="noStrike" spc="-1" dirty="0" err="1">
                  <a:solidFill>
                    <a:srgbClr val="000000"/>
                  </a:solidFill>
                  <a:latin typeface="Calibri"/>
                </a:rPr>
                <a:t>비밀번호란</a:t>
              </a:r>
              <a:r>
                <a:rPr lang="ko-KR" altLang="en-US" spc="-1" dirty="0" err="1">
                  <a:solidFill>
                    <a:srgbClr val="000000"/>
                  </a:solidFill>
                  <a:latin typeface="Calibri"/>
                </a:rPr>
                <a:t>과</a:t>
              </a:r>
              <a:r>
                <a:rPr lang="ko-KR" altLang="en-US" spc="-1" dirty="0">
                  <a:solidFill>
                    <a:srgbClr val="000000"/>
                  </a:solidFill>
                  <a:latin typeface="Calibri"/>
                </a:rPr>
                <a:t> </a:t>
              </a:r>
              <a:r>
                <a:rPr lang="ko-KR" sz="1800" b="0" strike="noStrike" spc="-1" dirty="0">
                  <a:solidFill>
                    <a:srgbClr val="000000"/>
                  </a:solidFill>
                  <a:latin typeface="Calibri"/>
                </a:rPr>
                <a:t>비밀번호 확인란에 입력한 비밀번호가 일치하지 않을 시 </a:t>
              </a:r>
              <a:r>
                <a:rPr lang="ko-KR" altLang="en-US" spc="-1" dirty="0">
                  <a:solidFill>
                    <a:srgbClr val="000000"/>
                  </a:solidFill>
                  <a:latin typeface="Calibri"/>
                </a:rPr>
                <a:t>알림</a:t>
              </a:r>
              <a:r>
                <a:rPr lang="ko-KR" altLang="en-US" sz="1800" b="0" strike="noStrike" spc="-1" dirty="0">
                  <a:solidFill>
                    <a:srgbClr val="000000"/>
                  </a:solidFill>
                  <a:latin typeface="Calibri"/>
                </a:rPr>
                <a:t> </a:t>
              </a:r>
              <a:r>
                <a:rPr lang="ko-KR" sz="1800" b="0" strike="noStrike" spc="-1" dirty="0">
                  <a:solidFill>
                    <a:srgbClr val="000000"/>
                  </a:solidFill>
                  <a:latin typeface="Calibri"/>
                </a:rPr>
                <a:t>메시지 출력</a:t>
              </a:r>
              <a:endParaRPr lang="en-US" sz="1800" b="0" strike="noStrike" spc="-1" dirty="0">
                <a:solidFill>
                  <a:srgbClr val="000000"/>
                </a:solidFill>
                <a:latin typeface="Noto Sans KR"/>
              </a:endParaRPr>
            </a:p>
          </p:txBody>
        </p:sp>
      </p:grpSp>
      <p:grpSp>
        <p:nvGrpSpPr>
          <p:cNvPr id="316" name="그룹 23"/>
          <p:cNvGrpSpPr/>
          <p:nvPr/>
        </p:nvGrpSpPr>
        <p:grpSpPr>
          <a:xfrm>
            <a:off x="7194285" y="1160071"/>
            <a:ext cx="10070132" cy="2629720"/>
            <a:chOff x="7278840" y="1857240"/>
            <a:chExt cx="10574280" cy="3212808"/>
          </a:xfrm>
        </p:grpSpPr>
        <p:grpSp>
          <p:nvGrpSpPr>
            <p:cNvPr id="317" name="그룹 21"/>
            <p:cNvGrpSpPr/>
            <p:nvPr/>
          </p:nvGrpSpPr>
          <p:grpSpPr>
            <a:xfrm>
              <a:off x="7278840" y="1857240"/>
              <a:ext cx="10574280" cy="2947320"/>
              <a:chOff x="7278840" y="1857240"/>
              <a:chExt cx="10574280" cy="2947320"/>
            </a:xfrm>
          </p:grpSpPr>
          <p:grpSp>
            <p:nvGrpSpPr>
              <p:cNvPr id="318" name="그룹 17"/>
              <p:cNvGrpSpPr/>
              <p:nvPr/>
            </p:nvGrpSpPr>
            <p:grpSpPr>
              <a:xfrm>
                <a:off x="13206600" y="2247120"/>
                <a:ext cx="4646520" cy="2557440"/>
                <a:chOff x="13206600" y="2247120"/>
                <a:chExt cx="4646520" cy="2557440"/>
              </a:xfrm>
            </p:grpSpPr>
            <p:pic>
              <p:nvPicPr>
                <p:cNvPr id="319" name="그림 14"/>
                <p:cNvPicPr/>
                <p:nvPr/>
              </p:nvPicPr>
              <p:blipFill>
                <a:blip r:embed="rId8"/>
                <a:stretch/>
              </p:blipFill>
              <p:spPr>
                <a:xfrm>
                  <a:off x="13206600" y="2247120"/>
                  <a:ext cx="4646520" cy="2557440"/>
                </a:xfrm>
                <a:prstGeom prst="rect">
                  <a:avLst/>
                </a:prstGeom>
                <a:ln w="0">
                  <a:noFill/>
                </a:ln>
              </p:spPr>
            </p:pic>
            <p:grpSp>
              <p:nvGrpSpPr>
                <p:cNvPr id="320" name="그룹 1008"/>
                <p:cNvGrpSpPr/>
                <p:nvPr/>
              </p:nvGrpSpPr>
              <p:grpSpPr>
                <a:xfrm>
                  <a:off x="13480920" y="2530080"/>
                  <a:ext cx="4265640" cy="740880"/>
                  <a:chOff x="13480920" y="2530080"/>
                  <a:chExt cx="4265640" cy="740880"/>
                </a:xfrm>
              </p:grpSpPr>
              <p:pic>
                <p:nvPicPr>
                  <p:cNvPr id="321" name="Object 35"/>
                  <p:cNvPicPr/>
                  <p:nvPr/>
                </p:nvPicPr>
                <p:blipFill>
                  <a:blip r:embed="rId9"/>
                  <a:stretch/>
                </p:blipFill>
                <p:spPr>
                  <a:xfrm>
                    <a:off x="13480920" y="2530080"/>
                    <a:ext cx="4265640" cy="74088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grpSp>
          </p:grpSp>
          <p:pic>
            <p:nvPicPr>
              <p:cNvPr id="322" name="그림 19"/>
              <p:cNvPicPr/>
              <p:nvPr/>
            </p:nvPicPr>
            <p:blipFill>
              <a:blip r:embed="rId10"/>
              <a:stretch/>
            </p:blipFill>
            <p:spPr>
              <a:xfrm>
                <a:off x="7358400" y="2247120"/>
                <a:ext cx="5839200" cy="237960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323" name="TextBox 20"/>
              <p:cNvSpPr/>
              <p:nvPr/>
            </p:nvSpPr>
            <p:spPr>
              <a:xfrm>
                <a:off x="7278840" y="1857240"/>
                <a:ext cx="2418840" cy="363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b="1" strike="noStrike" spc="-1">
                    <a:solidFill>
                      <a:srgbClr val="000000"/>
                    </a:solidFill>
                    <a:latin typeface="Calibri"/>
                  </a:rPr>
                  <a:t>UserCreateForm.java</a:t>
                </a:r>
                <a:endParaRPr lang="en-US" sz="1800" b="0" strike="noStrike" spc="-1">
                  <a:solidFill>
                    <a:srgbClr val="000000"/>
                  </a:solidFill>
                  <a:latin typeface="Noto Sans KR"/>
                </a:endParaRPr>
              </a:p>
            </p:txBody>
          </p:sp>
        </p:grpSp>
        <p:sp>
          <p:nvSpPr>
            <p:cNvPr id="324" name="TextBox 22"/>
            <p:cNvSpPr/>
            <p:nvPr/>
          </p:nvSpPr>
          <p:spPr>
            <a:xfrm>
              <a:off x="7278840" y="4620600"/>
              <a:ext cx="10494360" cy="449448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 dirty="0" err="1">
                  <a:solidFill>
                    <a:srgbClr val="000000"/>
                  </a:solidFill>
                  <a:latin typeface="Calibri"/>
                </a:rPr>
                <a:t>UserCreateForm</a:t>
              </a:r>
              <a:r>
                <a:rPr lang="ko-KR" sz="1800" b="0" strike="noStrike" spc="-1" dirty="0">
                  <a:solidFill>
                    <a:srgbClr val="000000"/>
                  </a:solidFill>
                  <a:latin typeface="Calibri"/>
                </a:rPr>
                <a:t>을 통해 </a:t>
              </a:r>
              <a:r>
                <a:rPr lang="en-US" sz="1800" b="0" strike="noStrike" spc="-1" dirty="0" err="1">
                  <a:solidFill>
                    <a:srgbClr val="000000"/>
                  </a:solidFill>
                  <a:latin typeface="Calibri"/>
                </a:rPr>
                <a:t>NotEmpty</a:t>
              </a:r>
              <a:r>
                <a:rPr lang="en-US" sz="1800" b="0" strike="noStrike" spc="-1" dirty="0">
                  <a:solidFill>
                    <a:srgbClr val="000000"/>
                  </a:solidFill>
                  <a:latin typeface="Calibri"/>
                </a:rPr>
                <a:t> annotation</a:t>
              </a:r>
              <a:r>
                <a:rPr lang="ko-KR" sz="1800" b="0" strike="noStrike" spc="-1" dirty="0">
                  <a:solidFill>
                    <a:srgbClr val="000000"/>
                  </a:solidFill>
                  <a:latin typeface="Calibri"/>
                </a:rPr>
                <a:t>을 이용하여 </a:t>
              </a:r>
              <a:r>
                <a:rPr lang="ko-KR" altLang="en-US" sz="1800" b="0" strike="noStrike" spc="-1" dirty="0">
                  <a:solidFill>
                    <a:srgbClr val="000000"/>
                  </a:solidFill>
                  <a:latin typeface="Calibri"/>
                </a:rPr>
                <a:t>필수 입력 항목 </a:t>
              </a:r>
              <a:r>
                <a:rPr lang="ko-KR" sz="1800" b="0" strike="noStrike" spc="-1" dirty="0">
                  <a:solidFill>
                    <a:srgbClr val="000000"/>
                  </a:solidFill>
                  <a:latin typeface="Calibri"/>
                </a:rPr>
                <a:t>값들에 대한 경고문구 처리</a:t>
              </a:r>
              <a:endParaRPr lang="en-US" sz="1800" b="0" strike="noStrike" spc="-1" dirty="0">
                <a:solidFill>
                  <a:srgbClr val="000000"/>
                </a:solidFill>
                <a:latin typeface="Noto Sans KR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E1B6637-D685-34DD-7724-BBF4F1F7E627}"/>
              </a:ext>
            </a:extLst>
          </p:cNvPr>
          <p:cNvGrpSpPr/>
          <p:nvPr/>
        </p:nvGrpSpPr>
        <p:grpSpPr>
          <a:xfrm>
            <a:off x="7384562" y="4025552"/>
            <a:ext cx="4443328" cy="1929992"/>
            <a:chOff x="5358240" y="2579400"/>
            <a:chExt cx="10275480" cy="6815520"/>
          </a:xfrm>
        </p:grpSpPr>
        <p:pic>
          <p:nvPicPr>
            <p:cNvPr id="3" name="그림 22">
              <a:extLst>
                <a:ext uri="{FF2B5EF4-FFF2-40B4-BE49-F238E27FC236}">
                  <a16:creationId xmlns:a16="http://schemas.microsoft.com/office/drawing/2014/main" id="{D84D5564-1F35-DABB-CAB1-620D60FE535C}"/>
                </a:ext>
              </a:extLst>
            </p:cNvPr>
            <p:cNvPicPr/>
            <p:nvPr/>
          </p:nvPicPr>
          <p:blipFill>
            <a:blip r:embed="rId11"/>
            <a:stretch/>
          </p:blipFill>
          <p:spPr>
            <a:xfrm>
              <a:off x="5462280" y="2579400"/>
              <a:ext cx="10171440" cy="2106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" name="그림 24">
              <a:extLst>
                <a:ext uri="{FF2B5EF4-FFF2-40B4-BE49-F238E27FC236}">
                  <a16:creationId xmlns:a16="http://schemas.microsoft.com/office/drawing/2014/main" id="{1C81594E-03A4-2455-3402-2A41D8284436}"/>
                </a:ext>
              </a:extLst>
            </p:cNvPr>
            <p:cNvPicPr/>
            <p:nvPr/>
          </p:nvPicPr>
          <p:blipFill>
            <a:blip r:embed="rId12"/>
            <a:stretch/>
          </p:blipFill>
          <p:spPr>
            <a:xfrm>
              <a:off x="5358240" y="4686480"/>
              <a:ext cx="10275120" cy="2235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" name="그림 28">
              <a:extLst>
                <a:ext uri="{FF2B5EF4-FFF2-40B4-BE49-F238E27FC236}">
                  <a16:creationId xmlns:a16="http://schemas.microsoft.com/office/drawing/2014/main" id="{44F90876-FCC7-60E9-612A-51583CD3FC70}"/>
                </a:ext>
              </a:extLst>
            </p:cNvPr>
            <p:cNvPicPr/>
            <p:nvPr/>
          </p:nvPicPr>
          <p:blipFill>
            <a:blip r:embed="rId13"/>
            <a:stretch/>
          </p:blipFill>
          <p:spPr>
            <a:xfrm>
              <a:off x="5358240" y="6922440"/>
              <a:ext cx="10275120" cy="234036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6" name="그룹 1008">
              <a:extLst>
                <a:ext uri="{FF2B5EF4-FFF2-40B4-BE49-F238E27FC236}">
                  <a16:creationId xmlns:a16="http://schemas.microsoft.com/office/drawing/2014/main" id="{DAEDB374-26B0-9EA3-5B28-478E2742DB7E}"/>
                </a:ext>
              </a:extLst>
            </p:cNvPr>
            <p:cNvGrpSpPr/>
            <p:nvPr/>
          </p:nvGrpSpPr>
          <p:grpSpPr>
            <a:xfrm>
              <a:off x="6838200" y="3589920"/>
              <a:ext cx="7238520" cy="1289160"/>
              <a:chOff x="6838200" y="3589920"/>
              <a:chExt cx="7238520" cy="1289160"/>
            </a:xfrm>
          </p:grpSpPr>
          <p:pic>
            <p:nvPicPr>
              <p:cNvPr id="11" name="Object 35">
                <a:extLst>
                  <a:ext uri="{FF2B5EF4-FFF2-40B4-BE49-F238E27FC236}">
                    <a16:creationId xmlns:a16="http://schemas.microsoft.com/office/drawing/2014/main" id="{AAB841C0-88B0-E027-9BE2-4451A7D1F21C}"/>
                  </a:ext>
                </a:extLst>
              </p:cNvPr>
              <p:cNvPicPr/>
              <p:nvPr/>
            </p:nvPicPr>
            <p:blipFill>
              <a:blip r:embed="rId9"/>
              <a:stretch/>
            </p:blipFill>
            <p:spPr>
              <a:xfrm>
                <a:off x="6838200" y="3589920"/>
                <a:ext cx="7238520" cy="128916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7" name="그룹 1008">
              <a:extLst>
                <a:ext uri="{FF2B5EF4-FFF2-40B4-BE49-F238E27FC236}">
                  <a16:creationId xmlns:a16="http://schemas.microsoft.com/office/drawing/2014/main" id="{D29B2019-7B4D-DF92-92BC-9A50FF98478A}"/>
                </a:ext>
              </a:extLst>
            </p:cNvPr>
            <p:cNvGrpSpPr/>
            <p:nvPr/>
          </p:nvGrpSpPr>
          <p:grpSpPr>
            <a:xfrm>
              <a:off x="6838200" y="5782680"/>
              <a:ext cx="7238520" cy="1289160"/>
              <a:chOff x="6838200" y="5782680"/>
              <a:chExt cx="7238520" cy="1289160"/>
            </a:xfrm>
          </p:grpSpPr>
          <p:pic>
            <p:nvPicPr>
              <p:cNvPr id="10" name="Object 35">
                <a:extLst>
                  <a:ext uri="{FF2B5EF4-FFF2-40B4-BE49-F238E27FC236}">
                    <a16:creationId xmlns:a16="http://schemas.microsoft.com/office/drawing/2014/main" id="{3775E44F-55A2-CC5B-FED8-3EF1C617A5B4}"/>
                  </a:ext>
                </a:extLst>
              </p:cNvPr>
              <p:cNvPicPr/>
              <p:nvPr/>
            </p:nvPicPr>
            <p:blipFill>
              <a:blip r:embed="rId9"/>
              <a:stretch/>
            </p:blipFill>
            <p:spPr>
              <a:xfrm>
                <a:off x="6838200" y="5782680"/>
                <a:ext cx="7238520" cy="128916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8" name="그룹 1008">
              <a:extLst>
                <a:ext uri="{FF2B5EF4-FFF2-40B4-BE49-F238E27FC236}">
                  <a16:creationId xmlns:a16="http://schemas.microsoft.com/office/drawing/2014/main" id="{4E65E8DF-2642-6878-DD17-CE7E7F6978EC}"/>
                </a:ext>
              </a:extLst>
            </p:cNvPr>
            <p:cNvGrpSpPr/>
            <p:nvPr/>
          </p:nvGrpSpPr>
          <p:grpSpPr>
            <a:xfrm>
              <a:off x="6695280" y="8105760"/>
              <a:ext cx="7706160" cy="1289160"/>
              <a:chOff x="6695280" y="8105760"/>
              <a:chExt cx="7706160" cy="1289160"/>
            </a:xfrm>
          </p:grpSpPr>
          <p:pic>
            <p:nvPicPr>
              <p:cNvPr id="9" name="Object 35">
                <a:extLst>
                  <a:ext uri="{FF2B5EF4-FFF2-40B4-BE49-F238E27FC236}">
                    <a16:creationId xmlns:a16="http://schemas.microsoft.com/office/drawing/2014/main" id="{BCE6BF84-317D-4C49-E94E-2535CF271F91}"/>
                  </a:ext>
                </a:extLst>
              </p:cNvPr>
              <p:cNvPicPr/>
              <p:nvPr/>
            </p:nvPicPr>
            <p:blipFill>
              <a:blip r:embed="rId9"/>
              <a:stretch/>
            </p:blipFill>
            <p:spPr>
              <a:xfrm>
                <a:off x="6695280" y="8105760"/>
                <a:ext cx="7706160" cy="128916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CDA6DB29-2747-AB87-A213-E59292DB2865}"/>
              </a:ext>
            </a:extLst>
          </p:cNvPr>
          <p:cNvCxnSpPr>
            <a:cxnSpLocks/>
            <a:stCxn id="322" idx="1"/>
            <a:endCxn id="4" idx="1"/>
          </p:cNvCxnSpPr>
          <p:nvPr/>
        </p:nvCxnSpPr>
        <p:spPr>
          <a:xfrm rot="10800000" flipH="1" flipV="1">
            <a:off x="7270052" y="2453057"/>
            <a:ext cx="114510" cy="2485704"/>
          </a:xfrm>
          <a:prstGeom prst="bentConnector3">
            <a:avLst>
              <a:gd name="adj1" fmla="val -19963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9204FD73-9584-43D7-A6EF-272A67755C4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42132" y="4091036"/>
            <a:ext cx="5122286" cy="1047896"/>
          </a:xfrm>
          <a:prstGeom prst="rect">
            <a:avLst/>
          </a:prstGeom>
        </p:spPr>
      </p:pic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A1DC08D1-78BD-46A5-011A-C89F13B4744E}"/>
              </a:ext>
            </a:extLst>
          </p:cNvPr>
          <p:cNvCxnSpPr>
            <a:cxnSpLocks/>
            <a:stCxn id="314" idx="0"/>
            <a:endCxn id="29" idx="2"/>
          </p:cNvCxnSpPr>
          <p:nvPr/>
        </p:nvCxnSpPr>
        <p:spPr>
          <a:xfrm rot="5400000" flipH="1" flipV="1">
            <a:off x="14397806" y="6020625"/>
            <a:ext cx="651929" cy="13643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2">
            <a:extLst>
              <a:ext uri="{FF2B5EF4-FFF2-40B4-BE49-F238E27FC236}">
                <a16:creationId xmlns:a16="http://schemas.microsoft.com/office/drawing/2014/main" id="{7D09054D-50CF-2F76-C476-010D5D77D418}"/>
              </a:ext>
            </a:extLst>
          </p:cNvPr>
          <p:cNvSpPr/>
          <p:nvPr/>
        </p:nvSpPr>
        <p:spPr>
          <a:xfrm>
            <a:off x="12142132" y="5117998"/>
            <a:ext cx="5299707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pc="-1" dirty="0">
                <a:solidFill>
                  <a:srgbClr val="000000"/>
                </a:solidFill>
                <a:latin typeface="Noto Sans KR"/>
              </a:rPr>
              <a:t>비밀번호 확인이 제대로 처리되지 않은 상태에서 </a:t>
            </a:r>
            <a:endParaRPr lang="en-US" altLang="ko-KR" spc="-1" dirty="0">
              <a:solidFill>
                <a:srgbClr val="000000"/>
              </a:solidFill>
              <a:latin typeface="Noto Sans KR"/>
            </a:endParaRPr>
          </a:p>
          <a:p>
            <a:pPr>
              <a:lnSpc>
                <a:spcPct val="100000"/>
              </a:lnSpc>
            </a:pPr>
            <a:r>
              <a:rPr lang="ko-KR" altLang="en-US" spc="-1" dirty="0">
                <a:solidFill>
                  <a:srgbClr val="000000"/>
                </a:solidFill>
                <a:latin typeface="Noto Sans KR"/>
              </a:rPr>
              <a:t>회원가입을 하려고 할 때의 </a:t>
            </a:r>
            <a:r>
              <a:rPr lang="ko-KR" altLang="en-US" spc="-1" dirty="0" err="1">
                <a:solidFill>
                  <a:srgbClr val="000000"/>
                </a:solidFill>
                <a:latin typeface="Noto Sans KR"/>
              </a:rPr>
              <a:t>알림창</a:t>
            </a:r>
            <a:r>
              <a:rPr lang="ko-KR" altLang="en-US" spc="-1" dirty="0">
                <a:solidFill>
                  <a:srgbClr val="000000"/>
                </a:solidFill>
                <a:latin typeface="Noto Sans KR"/>
              </a:rPr>
              <a:t> 출력 화면</a:t>
            </a:r>
            <a:endParaRPr lang="en-US" sz="1800" b="0" strike="noStrike" spc="-1" dirty="0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292" name="그림 291">
            <a:extLst>
              <a:ext uri="{FF2B5EF4-FFF2-40B4-BE49-F238E27FC236}">
                <a16:creationId xmlns:a16="http://schemas.microsoft.com/office/drawing/2014/main" id="{7AC77D04-23AD-B63C-C1F6-BF27F3FDEA4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36386" y="8197381"/>
            <a:ext cx="4844287" cy="1162212"/>
          </a:xfrm>
          <a:prstGeom prst="rect">
            <a:avLst/>
          </a:prstGeom>
        </p:spPr>
      </p:pic>
      <p:sp>
        <p:nvSpPr>
          <p:cNvPr id="293" name="TextBox 12">
            <a:extLst>
              <a:ext uri="{FF2B5EF4-FFF2-40B4-BE49-F238E27FC236}">
                <a16:creationId xmlns:a16="http://schemas.microsoft.com/office/drawing/2014/main" id="{B685021F-CE8D-C72D-6A91-E4F7530679DB}"/>
              </a:ext>
            </a:extLst>
          </p:cNvPr>
          <p:cNvSpPr/>
          <p:nvPr/>
        </p:nvSpPr>
        <p:spPr>
          <a:xfrm>
            <a:off x="7236386" y="9405298"/>
            <a:ext cx="10107781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1800" b="0" strike="noStrike" spc="-1" dirty="0">
                <a:solidFill>
                  <a:srgbClr val="000000"/>
                </a:solidFill>
                <a:latin typeface="Calibri"/>
              </a:rPr>
              <a:t>이메일 인증 절차를 거치지 않은 상태에서 회원가입 버튼을 누를 시 </a:t>
            </a:r>
            <a:r>
              <a:rPr lang="ko-KR" altLang="en-US" sz="1800" b="0" strike="noStrike" spc="-1" dirty="0" err="1">
                <a:solidFill>
                  <a:srgbClr val="000000"/>
                </a:solidFill>
                <a:latin typeface="Calibri"/>
              </a:rPr>
              <a:t>알림창</a:t>
            </a:r>
            <a:endParaRPr lang="en-US" sz="1800" b="0" strike="noStrike" spc="-1" dirty="0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295" name="그림 294">
            <a:extLst>
              <a:ext uri="{FF2B5EF4-FFF2-40B4-BE49-F238E27FC236}">
                <a16:creationId xmlns:a16="http://schemas.microsoft.com/office/drawing/2014/main" id="{47906819-C194-6686-972C-80B2BCD89C9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080673" y="8172108"/>
            <a:ext cx="5183744" cy="116221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그룹 6"/>
          <p:cNvGrpSpPr/>
          <p:nvPr/>
        </p:nvGrpSpPr>
        <p:grpSpPr>
          <a:xfrm>
            <a:off x="513360" y="149760"/>
            <a:ext cx="17279640" cy="951840"/>
            <a:chOff x="513360" y="149760"/>
            <a:chExt cx="17279640" cy="951840"/>
          </a:xfrm>
        </p:grpSpPr>
        <p:grpSp>
          <p:nvGrpSpPr>
            <p:cNvPr id="333" name="그룹 1001"/>
            <p:cNvGrpSpPr/>
            <p:nvPr/>
          </p:nvGrpSpPr>
          <p:grpSpPr>
            <a:xfrm>
              <a:off x="513360" y="1042200"/>
              <a:ext cx="17279640" cy="59400"/>
              <a:chOff x="513360" y="1042200"/>
              <a:chExt cx="17279640" cy="59400"/>
            </a:xfrm>
          </p:grpSpPr>
          <p:pic>
            <p:nvPicPr>
              <p:cNvPr id="334" name="Object 5"/>
              <p:cNvPicPr/>
              <p:nvPr/>
            </p:nvPicPr>
            <p:blipFill>
              <a:blip r:embed="rId2"/>
              <a:stretch/>
            </p:blipFill>
            <p:spPr>
              <a:xfrm>
                <a:off x="513360" y="1042200"/>
                <a:ext cx="17279640" cy="5940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335" name="그룹 1002"/>
            <p:cNvGrpSpPr/>
            <p:nvPr/>
          </p:nvGrpSpPr>
          <p:grpSpPr>
            <a:xfrm>
              <a:off x="513360" y="149760"/>
              <a:ext cx="17279640" cy="432360"/>
              <a:chOff x="513360" y="149760"/>
              <a:chExt cx="17279640" cy="432360"/>
            </a:xfrm>
          </p:grpSpPr>
          <p:pic>
            <p:nvPicPr>
              <p:cNvPr id="336" name="Object 8"/>
              <p:cNvPicPr/>
              <p:nvPr/>
            </p:nvPicPr>
            <p:blipFill>
              <a:blip r:embed="rId3"/>
              <a:stretch/>
            </p:blipFill>
            <p:spPr>
              <a:xfrm>
                <a:off x="513360" y="149760"/>
                <a:ext cx="17279640" cy="43236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337" name="TextBox 3"/>
            <p:cNvSpPr/>
            <p:nvPr/>
          </p:nvSpPr>
          <p:spPr>
            <a:xfrm>
              <a:off x="513360" y="457200"/>
              <a:ext cx="11048760" cy="583321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ko-KR" altLang="ko-KR" sz="3200" b="1" strike="noStrike" spc="-1" dirty="0">
                  <a:solidFill>
                    <a:srgbClr val="000000"/>
                  </a:solidFill>
                  <a:latin typeface="Calibri"/>
                </a:rPr>
                <a:t>기</a:t>
              </a:r>
              <a:r>
                <a:rPr lang="ko-KR" altLang="en-US" sz="3200" b="1" strike="noStrike" spc="-1" dirty="0">
                  <a:solidFill>
                    <a:srgbClr val="000000"/>
                  </a:solidFill>
                  <a:latin typeface="Calibri"/>
                </a:rPr>
                <a:t>능 상세</a:t>
              </a:r>
              <a:r>
                <a:rPr lang="ko-KR" altLang="ko-KR" sz="3200" b="1" strike="noStrike" spc="-1" dirty="0">
                  <a:solidFill>
                    <a:srgbClr val="000000"/>
                  </a:solidFill>
                  <a:latin typeface="Calibri"/>
                </a:rPr>
                <a:t>설명</a:t>
              </a:r>
              <a:r>
                <a:rPr lang="ko-KR" sz="3200" b="1" strike="noStrike" spc="-1" dirty="0">
                  <a:solidFill>
                    <a:srgbClr val="000000"/>
                  </a:solidFill>
                  <a:latin typeface="Calibri"/>
                </a:rPr>
                <a:t> </a:t>
              </a:r>
              <a:r>
                <a:rPr lang="en-US" sz="3200" b="1" strike="noStrike" spc="-1" dirty="0">
                  <a:solidFill>
                    <a:srgbClr val="000000"/>
                  </a:solidFill>
                  <a:latin typeface="Calibri"/>
                </a:rPr>
                <a:t>(</a:t>
              </a:r>
              <a:r>
                <a:rPr lang="ko-KR" sz="3200" b="1" strike="noStrike" spc="-1" dirty="0">
                  <a:solidFill>
                    <a:srgbClr val="000000"/>
                  </a:solidFill>
                  <a:latin typeface="Calibri"/>
                </a:rPr>
                <a:t>회원가입 시 이메일 인증</a:t>
              </a:r>
              <a:r>
                <a:rPr lang="en-US" altLang="ko-KR" sz="3200" b="1" strike="noStrike" spc="-1" dirty="0">
                  <a:solidFill>
                    <a:srgbClr val="000000"/>
                  </a:solidFill>
                  <a:latin typeface="Calibri"/>
                </a:rPr>
                <a:t> – </a:t>
              </a:r>
              <a:r>
                <a:rPr lang="ko-KR" altLang="en-US" sz="3200" b="1" strike="noStrike" spc="-1" dirty="0">
                  <a:solidFill>
                    <a:srgbClr val="000000"/>
                  </a:solidFill>
                  <a:latin typeface="Calibri"/>
                </a:rPr>
                <a:t>인증번호 발송</a:t>
              </a:r>
              <a:r>
                <a:rPr lang="en-US" sz="3200" b="1" strike="noStrike" spc="-1" dirty="0">
                  <a:solidFill>
                    <a:srgbClr val="000000"/>
                  </a:solidFill>
                  <a:latin typeface="Calibri"/>
                </a:rPr>
                <a:t>)</a:t>
              </a:r>
              <a:endParaRPr lang="en-US" sz="3200" b="0" strike="noStrike" spc="-1" dirty="0">
                <a:solidFill>
                  <a:srgbClr val="000000"/>
                </a:solidFill>
                <a:latin typeface="Noto Sans KR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FA26E09-5256-3331-39A6-BAB98208734D}"/>
              </a:ext>
            </a:extLst>
          </p:cNvPr>
          <p:cNvGrpSpPr/>
          <p:nvPr/>
        </p:nvGrpSpPr>
        <p:grpSpPr>
          <a:xfrm>
            <a:off x="513359" y="1500601"/>
            <a:ext cx="6926532" cy="2036190"/>
            <a:chOff x="513359" y="1500601"/>
            <a:chExt cx="7883398" cy="203619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8B42634-B7FB-438F-A901-B4BC06CF2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3360" y="1862953"/>
              <a:ext cx="7883396" cy="1216574"/>
            </a:xfrm>
            <a:prstGeom prst="rect">
              <a:avLst/>
            </a:prstGeom>
          </p:spPr>
        </p:pic>
        <p:sp>
          <p:nvSpPr>
            <p:cNvPr id="8" name="TextBox 993">
              <a:extLst>
                <a:ext uri="{FF2B5EF4-FFF2-40B4-BE49-F238E27FC236}">
                  <a16:creationId xmlns:a16="http://schemas.microsoft.com/office/drawing/2014/main" id="{ED12D401-3A41-5D6B-3EFF-7245EC028159}"/>
                </a:ext>
              </a:extLst>
            </p:cNvPr>
            <p:cNvSpPr/>
            <p:nvPr/>
          </p:nvSpPr>
          <p:spPr>
            <a:xfrm>
              <a:off x="513359" y="1500601"/>
              <a:ext cx="3573731" cy="367878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1" strike="noStrike" spc="-1" dirty="0">
                  <a:solidFill>
                    <a:srgbClr val="000000"/>
                  </a:solidFill>
                  <a:latin typeface="Calibri"/>
                </a:rPr>
                <a:t>[</a:t>
              </a:r>
              <a:r>
                <a:rPr lang="ko-KR" altLang="en-US" sz="1800" b="1" strike="noStrike" spc="-1" dirty="0">
                  <a:solidFill>
                    <a:srgbClr val="000000"/>
                  </a:solidFill>
                  <a:latin typeface="Calibri"/>
                </a:rPr>
                <a:t>회원가입 화면 </a:t>
              </a:r>
              <a:r>
                <a:rPr lang="en-US" altLang="ko-KR" sz="1800" b="1" strike="noStrike" spc="-1" dirty="0">
                  <a:solidFill>
                    <a:srgbClr val="000000"/>
                  </a:solidFill>
                  <a:latin typeface="Calibri"/>
                </a:rPr>
                <a:t>/ signup.html</a:t>
              </a:r>
              <a:r>
                <a:rPr lang="en-US" sz="1800" b="1" strike="noStrike" spc="-1" dirty="0">
                  <a:solidFill>
                    <a:srgbClr val="000000"/>
                  </a:solidFill>
                  <a:latin typeface="Calibri"/>
                </a:rPr>
                <a:t>]</a:t>
              </a:r>
              <a:endParaRPr lang="en-US" sz="1800" b="0" strike="noStrike" spc="-1" dirty="0">
                <a:solidFill>
                  <a:srgbClr val="000000"/>
                </a:solidFill>
                <a:latin typeface="Noto Sans KR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22AE8A0-1267-6E53-4045-A3AA9AF6A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3361" y="3079527"/>
              <a:ext cx="7883396" cy="457264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66475EB-A8DA-4019-F101-31F9660BCD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357" y="3995648"/>
            <a:ext cx="6926529" cy="4143953"/>
          </a:xfrm>
          <a:prstGeom prst="rect">
            <a:avLst/>
          </a:prstGeom>
        </p:spPr>
      </p:pic>
      <p:cxnSp>
        <p:nvCxnSpPr>
          <p:cNvPr id="14" name="직선 화살표 연결선 992">
            <a:extLst>
              <a:ext uri="{FF2B5EF4-FFF2-40B4-BE49-F238E27FC236}">
                <a16:creationId xmlns:a16="http://schemas.microsoft.com/office/drawing/2014/main" id="{5E3C5B07-00CD-98B6-343E-0F283C087A51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 flipH="1">
            <a:off x="3976622" y="3536791"/>
            <a:ext cx="4" cy="458857"/>
          </a:xfrm>
          <a:prstGeom prst="straightConnector1">
            <a:avLst/>
          </a:prstGeom>
          <a:ln w="28575">
            <a:solidFill>
              <a:srgbClr val="FF0000"/>
            </a:solidFill>
            <a:round/>
            <a:tailEnd type="triangle" w="med" len="med"/>
          </a:ln>
        </p:spPr>
      </p:cxnSp>
      <p:sp>
        <p:nvSpPr>
          <p:cNvPr id="17" name="TextBox 12">
            <a:extLst>
              <a:ext uri="{FF2B5EF4-FFF2-40B4-BE49-F238E27FC236}">
                <a16:creationId xmlns:a16="http://schemas.microsoft.com/office/drawing/2014/main" id="{C2B4AB6A-1BA8-1597-44CD-367F503D8C39}"/>
              </a:ext>
            </a:extLst>
          </p:cNvPr>
          <p:cNvSpPr/>
          <p:nvPr/>
        </p:nvSpPr>
        <p:spPr>
          <a:xfrm>
            <a:off x="513357" y="8139601"/>
            <a:ext cx="6926513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1800" b="0" strike="noStrike" spc="-1" dirty="0">
                <a:solidFill>
                  <a:srgbClr val="000000"/>
                </a:solidFill>
                <a:latin typeface="Noto Sans KR"/>
              </a:rPr>
              <a:t>회원가입 화면의 이메일 인증 버튼을 클릭하면 같은 파일 내 스크립트 코드의 함수가 동작</a:t>
            </a:r>
            <a:endParaRPr lang="en-US" sz="1800" b="0" strike="noStrike" spc="-1" dirty="0">
              <a:solidFill>
                <a:srgbClr val="000000"/>
              </a:solidFill>
              <a:latin typeface="Noto Sans KR"/>
            </a:endParaRPr>
          </a:p>
        </p:txBody>
      </p:sp>
      <p:cxnSp>
        <p:nvCxnSpPr>
          <p:cNvPr id="21" name="연결선: 꺾임 1004">
            <a:extLst>
              <a:ext uri="{FF2B5EF4-FFF2-40B4-BE49-F238E27FC236}">
                <a16:creationId xmlns:a16="http://schemas.microsoft.com/office/drawing/2014/main" id="{90F3F840-52D1-CDC5-151C-F1C46FEBBED8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 flipV="1">
            <a:off x="7439886" y="2933463"/>
            <a:ext cx="2290902" cy="313416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round/>
            <a:tailEnd type="triangle" w="med" len="med"/>
          </a:ln>
        </p:spPr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AB733E3-ED28-41AB-3B70-529E06AD8D3E}"/>
              </a:ext>
            </a:extLst>
          </p:cNvPr>
          <p:cNvGrpSpPr/>
          <p:nvPr/>
        </p:nvGrpSpPr>
        <p:grpSpPr>
          <a:xfrm>
            <a:off x="9718684" y="1503399"/>
            <a:ext cx="7085144" cy="7647203"/>
            <a:chOff x="9718684" y="1503399"/>
            <a:chExt cx="7085144" cy="7647203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4158F76-0268-2A9C-6163-293E2DC04587}"/>
                </a:ext>
              </a:extLst>
            </p:cNvPr>
            <p:cNvGrpSpPr/>
            <p:nvPr/>
          </p:nvGrpSpPr>
          <p:grpSpPr>
            <a:xfrm>
              <a:off x="9730787" y="1503399"/>
              <a:ext cx="7060922" cy="2492249"/>
              <a:chOff x="9730787" y="1503399"/>
              <a:chExt cx="7060922" cy="2492249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69505151-FA60-871A-D685-8DADBBE36E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30788" y="1871277"/>
                <a:ext cx="7060921" cy="2124371"/>
              </a:xfrm>
              <a:prstGeom prst="rect">
                <a:avLst/>
              </a:prstGeom>
            </p:spPr>
          </p:pic>
          <p:sp>
            <p:nvSpPr>
              <p:cNvPr id="20" name="TextBox 993">
                <a:extLst>
                  <a:ext uri="{FF2B5EF4-FFF2-40B4-BE49-F238E27FC236}">
                    <a16:creationId xmlns:a16="http://schemas.microsoft.com/office/drawing/2014/main" id="{BB66023C-55B9-31F2-9A9F-65B18A81C315}"/>
                  </a:ext>
                </a:extLst>
              </p:cNvPr>
              <p:cNvSpPr/>
              <p:nvPr/>
            </p:nvSpPr>
            <p:spPr>
              <a:xfrm>
                <a:off x="9730787" y="1503399"/>
                <a:ext cx="3139961" cy="367878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square"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b="1" strike="noStrike" spc="-1" dirty="0">
                    <a:solidFill>
                      <a:srgbClr val="000000"/>
                    </a:solidFill>
                    <a:latin typeface="Calibri"/>
                  </a:rPr>
                  <a:t>[</a:t>
                </a:r>
                <a:r>
                  <a:rPr lang="en-US" altLang="ko-KR" sz="1800" b="1" strike="noStrike" spc="-1" dirty="0" err="1">
                    <a:solidFill>
                      <a:srgbClr val="000000"/>
                    </a:solidFill>
                    <a:latin typeface="Calibri"/>
                  </a:rPr>
                  <a:t>EmailController</a:t>
                </a:r>
                <a:r>
                  <a:rPr lang="en-US" sz="1800" b="1" strike="noStrike" spc="-1" dirty="0">
                    <a:solidFill>
                      <a:srgbClr val="000000"/>
                    </a:solidFill>
                    <a:latin typeface="Calibri"/>
                  </a:rPr>
                  <a:t>]</a:t>
                </a:r>
                <a:endParaRPr lang="en-US" sz="1800" b="0" strike="noStrike" spc="-1" dirty="0">
                  <a:solidFill>
                    <a:srgbClr val="000000"/>
                  </a:solidFill>
                  <a:latin typeface="Noto Sans KR"/>
                </a:endParaRPr>
              </a:p>
            </p:txBody>
          </p:sp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FE265547-0936-FC48-DF7D-4C6E2788E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730803" y="5449386"/>
              <a:ext cx="7073025" cy="3334215"/>
            </a:xfrm>
            <a:prstGeom prst="rect">
              <a:avLst/>
            </a:prstGeom>
          </p:spPr>
        </p:pic>
        <p:sp>
          <p:nvSpPr>
            <p:cNvPr id="27" name="TextBox 12">
              <a:extLst>
                <a:ext uri="{FF2B5EF4-FFF2-40B4-BE49-F238E27FC236}">
                  <a16:creationId xmlns:a16="http://schemas.microsoft.com/office/drawing/2014/main" id="{93DB4B9F-512F-2042-6DFE-98951FA6254A}"/>
                </a:ext>
              </a:extLst>
            </p:cNvPr>
            <p:cNvSpPr/>
            <p:nvPr/>
          </p:nvSpPr>
          <p:spPr>
            <a:xfrm>
              <a:off x="9718684" y="3995648"/>
              <a:ext cx="6926513" cy="1198875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ko-KR" altLang="en-US" spc="-1" dirty="0">
                  <a:solidFill>
                    <a:srgbClr val="000000"/>
                  </a:solidFill>
                  <a:latin typeface="Noto Sans KR"/>
                </a:rPr>
                <a:t>임의로 생성한 </a:t>
              </a:r>
              <a:r>
                <a:rPr lang="en-US" altLang="ko-KR" spc="-1" dirty="0">
                  <a:solidFill>
                    <a:srgbClr val="000000"/>
                  </a:solidFill>
                  <a:latin typeface="Noto Sans KR"/>
                </a:rPr>
                <a:t>8</a:t>
              </a:r>
              <a:r>
                <a:rPr lang="ko-KR" altLang="en-US" spc="-1" dirty="0">
                  <a:solidFill>
                    <a:srgbClr val="000000"/>
                  </a:solidFill>
                  <a:latin typeface="Noto Sans KR"/>
                </a:rPr>
                <a:t>자리 랜덤코드와 이메일 주소를 추후 인증과정에 사용하기 위해 </a:t>
              </a:r>
              <a:r>
                <a:rPr lang="en-US" altLang="ko-KR" spc="-1" dirty="0" err="1">
                  <a:solidFill>
                    <a:srgbClr val="000000"/>
                  </a:solidFill>
                  <a:latin typeface="Noto Sans KR"/>
                </a:rPr>
                <a:t>verficationCodes</a:t>
              </a:r>
              <a:r>
                <a:rPr lang="ko-KR" altLang="en-US" spc="-1" dirty="0">
                  <a:solidFill>
                    <a:srgbClr val="000000"/>
                  </a:solidFill>
                  <a:latin typeface="Noto Sans KR"/>
                </a:rPr>
                <a:t>에 저장해주고 </a:t>
              </a:r>
              <a:r>
                <a:rPr lang="en-US" altLang="ko-KR" spc="-1" dirty="0" err="1">
                  <a:solidFill>
                    <a:srgbClr val="000000"/>
                  </a:solidFill>
                  <a:latin typeface="Noto Sans KR"/>
                </a:rPr>
                <a:t>EmailService</a:t>
              </a:r>
              <a:r>
                <a:rPr lang="en-US" altLang="ko-KR" spc="-1" dirty="0">
                  <a:solidFill>
                    <a:srgbClr val="000000"/>
                  </a:solidFill>
                  <a:latin typeface="Noto Sans KR"/>
                </a:rPr>
                <a:t> </a:t>
              </a:r>
              <a:r>
                <a:rPr lang="ko-KR" altLang="en-US" spc="-1" dirty="0">
                  <a:solidFill>
                    <a:srgbClr val="000000"/>
                  </a:solidFill>
                  <a:latin typeface="Noto Sans KR"/>
                </a:rPr>
                <a:t>내의 </a:t>
              </a:r>
              <a:r>
                <a:rPr lang="en-US" altLang="ko-KR" spc="-1" dirty="0" err="1">
                  <a:solidFill>
                    <a:srgbClr val="000000"/>
                  </a:solidFill>
                  <a:latin typeface="Noto Sans KR"/>
                </a:rPr>
                <a:t>sendAuthenticationEmail</a:t>
              </a:r>
              <a:r>
                <a:rPr lang="en-US" altLang="ko-KR" spc="-1" dirty="0">
                  <a:solidFill>
                    <a:srgbClr val="000000"/>
                  </a:solidFill>
                  <a:latin typeface="Noto Sans KR"/>
                </a:rPr>
                <a:t> </a:t>
              </a:r>
              <a:r>
                <a:rPr lang="ko-KR" altLang="en-US" spc="-1" dirty="0">
                  <a:solidFill>
                    <a:srgbClr val="000000"/>
                  </a:solidFill>
                  <a:latin typeface="Noto Sans KR"/>
                </a:rPr>
                <a:t>함수를 호출하여 인증코드를 입력 받은 </a:t>
              </a:r>
              <a:endParaRPr lang="en-US" altLang="ko-KR" spc="-1" dirty="0">
                <a:solidFill>
                  <a:srgbClr val="000000"/>
                </a:solidFill>
                <a:latin typeface="Noto Sans KR"/>
              </a:endParaRPr>
            </a:p>
            <a:p>
              <a:pPr>
                <a:lnSpc>
                  <a:spcPct val="100000"/>
                </a:lnSpc>
              </a:pPr>
              <a:r>
                <a:rPr lang="ko-KR" altLang="en-US" spc="-1" dirty="0">
                  <a:solidFill>
                    <a:srgbClr val="000000"/>
                  </a:solidFill>
                  <a:latin typeface="Noto Sans KR"/>
                </a:rPr>
                <a:t>이메일 주소로 발송</a:t>
              </a:r>
              <a:endParaRPr lang="en-US" altLang="ko-KR" sz="1800" b="0" strike="noStrike" spc="-1" dirty="0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28" name="TextBox 12">
              <a:extLst>
                <a:ext uri="{FF2B5EF4-FFF2-40B4-BE49-F238E27FC236}">
                  <a16:creationId xmlns:a16="http://schemas.microsoft.com/office/drawing/2014/main" id="{BB562348-A69C-5F0B-C1B3-84217C86614C}"/>
                </a:ext>
              </a:extLst>
            </p:cNvPr>
            <p:cNvSpPr/>
            <p:nvPr/>
          </p:nvSpPr>
          <p:spPr>
            <a:xfrm>
              <a:off x="9730787" y="8782724"/>
              <a:ext cx="6926513" cy="367878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ko-KR" sz="1800" b="0" strike="noStrike" spc="-1" dirty="0">
                  <a:solidFill>
                    <a:srgbClr val="000000"/>
                  </a:solidFill>
                  <a:latin typeface="Noto Sans KR"/>
                </a:rPr>
                <a:t>8</a:t>
              </a:r>
              <a:r>
                <a:rPr lang="ko-KR" altLang="en-US" sz="1800" b="0" strike="noStrike" spc="-1" dirty="0">
                  <a:solidFill>
                    <a:srgbClr val="000000"/>
                  </a:solidFill>
                  <a:latin typeface="Noto Sans KR"/>
                </a:rPr>
                <a:t>자리 랜덤코드를 생성하여 인증번호로 사용</a:t>
              </a:r>
              <a:endParaRPr lang="en-US" altLang="ko-KR" sz="1800" b="0" strike="noStrike" spc="-1" dirty="0">
                <a:solidFill>
                  <a:srgbClr val="000000"/>
                </a:solidFill>
                <a:latin typeface="Noto Sans KR"/>
              </a:endParaRPr>
            </a:p>
          </p:txBody>
        </p:sp>
      </p:grpSp>
      <p:cxnSp>
        <p:nvCxnSpPr>
          <p:cNvPr id="31" name="연결선: 꺾임 1004">
            <a:extLst>
              <a:ext uri="{FF2B5EF4-FFF2-40B4-BE49-F238E27FC236}">
                <a16:creationId xmlns:a16="http://schemas.microsoft.com/office/drawing/2014/main" id="{D24F5122-C5ED-5A51-248D-95B81717BE58}"/>
              </a:ext>
            </a:extLst>
          </p:cNvPr>
          <p:cNvCxnSpPr>
            <a:cxnSpLocks/>
            <a:stCxn id="28" idx="2"/>
          </p:cNvCxnSpPr>
          <p:nvPr/>
        </p:nvCxnSpPr>
        <p:spPr>
          <a:xfrm rot="5400000">
            <a:off x="8292302" y="4844668"/>
            <a:ext cx="595808" cy="9207677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round/>
            <a:tailEnd type="triangl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그룹 6"/>
          <p:cNvGrpSpPr/>
          <p:nvPr/>
        </p:nvGrpSpPr>
        <p:grpSpPr>
          <a:xfrm>
            <a:off x="513360" y="149760"/>
            <a:ext cx="17279640" cy="951840"/>
            <a:chOff x="513360" y="149760"/>
            <a:chExt cx="17279640" cy="951840"/>
          </a:xfrm>
        </p:grpSpPr>
        <p:grpSp>
          <p:nvGrpSpPr>
            <p:cNvPr id="333" name="그룹 1001"/>
            <p:cNvGrpSpPr/>
            <p:nvPr/>
          </p:nvGrpSpPr>
          <p:grpSpPr>
            <a:xfrm>
              <a:off x="513360" y="1042200"/>
              <a:ext cx="17279640" cy="59400"/>
              <a:chOff x="513360" y="1042200"/>
              <a:chExt cx="17279640" cy="59400"/>
            </a:xfrm>
          </p:grpSpPr>
          <p:pic>
            <p:nvPicPr>
              <p:cNvPr id="334" name="Object 5"/>
              <p:cNvPicPr/>
              <p:nvPr/>
            </p:nvPicPr>
            <p:blipFill>
              <a:blip r:embed="rId2"/>
              <a:stretch/>
            </p:blipFill>
            <p:spPr>
              <a:xfrm>
                <a:off x="513360" y="1042200"/>
                <a:ext cx="17279640" cy="5940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335" name="그룹 1002"/>
            <p:cNvGrpSpPr/>
            <p:nvPr/>
          </p:nvGrpSpPr>
          <p:grpSpPr>
            <a:xfrm>
              <a:off x="513360" y="149760"/>
              <a:ext cx="17279640" cy="432360"/>
              <a:chOff x="513360" y="149760"/>
              <a:chExt cx="17279640" cy="432360"/>
            </a:xfrm>
          </p:grpSpPr>
          <p:pic>
            <p:nvPicPr>
              <p:cNvPr id="336" name="Object 8"/>
              <p:cNvPicPr/>
              <p:nvPr/>
            </p:nvPicPr>
            <p:blipFill>
              <a:blip r:embed="rId3"/>
              <a:stretch/>
            </p:blipFill>
            <p:spPr>
              <a:xfrm>
                <a:off x="513360" y="149760"/>
                <a:ext cx="17279640" cy="43236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337" name="TextBox 3"/>
            <p:cNvSpPr/>
            <p:nvPr/>
          </p:nvSpPr>
          <p:spPr>
            <a:xfrm>
              <a:off x="513360" y="457200"/>
              <a:ext cx="11048760" cy="583321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ko-KR" altLang="ko-KR" sz="3200" b="1" strike="noStrike" spc="-1" dirty="0">
                  <a:solidFill>
                    <a:srgbClr val="000000"/>
                  </a:solidFill>
                  <a:latin typeface="Calibri"/>
                </a:rPr>
                <a:t>기</a:t>
              </a:r>
              <a:r>
                <a:rPr lang="ko-KR" altLang="en-US" sz="3200" b="1" strike="noStrike" spc="-1" dirty="0">
                  <a:solidFill>
                    <a:srgbClr val="000000"/>
                  </a:solidFill>
                  <a:latin typeface="Calibri"/>
                </a:rPr>
                <a:t>능 상세</a:t>
              </a:r>
              <a:r>
                <a:rPr lang="ko-KR" altLang="ko-KR" sz="3200" b="1" strike="noStrike" spc="-1" dirty="0">
                  <a:solidFill>
                    <a:srgbClr val="000000"/>
                  </a:solidFill>
                  <a:latin typeface="Calibri"/>
                </a:rPr>
                <a:t>설명</a:t>
              </a:r>
              <a:r>
                <a:rPr lang="ko-KR" sz="3200" b="1" strike="noStrike" spc="-1" dirty="0">
                  <a:solidFill>
                    <a:srgbClr val="000000"/>
                  </a:solidFill>
                  <a:latin typeface="Calibri"/>
                </a:rPr>
                <a:t> </a:t>
              </a:r>
              <a:r>
                <a:rPr lang="en-US" sz="3200" b="1" strike="noStrike" spc="-1" dirty="0">
                  <a:solidFill>
                    <a:srgbClr val="000000"/>
                  </a:solidFill>
                  <a:latin typeface="Calibri"/>
                </a:rPr>
                <a:t>(</a:t>
              </a:r>
              <a:r>
                <a:rPr lang="ko-KR" sz="3200" b="1" strike="noStrike" spc="-1" dirty="0">
                  <a:solidFill>
                    <a:srgbClr val="000000"/>
                  </a:solidFill>
                  <a:latin typeface="Calibri"/>
                </a:rPr>
                <a:t>회원가입 시 이메일 인증</a:t>
              </a:r>
              <a:r>
                <a:rPr lang="en-US" altLang="ko-KR" sz="3200" b="1" strike="noStrike" spc="-1" dirty="0">
                  <a:solidFill>
                    <a:srgbClr val="000000"/>
                  </a:solidFill>
                  <a:latin typeface="Calibri"/>
                </a:rPr>
                <a:t> – </a:t>
              </a:r>
              <a:r>
                <a:rPr lang="ko-KR" altLang="en-US" sz="3200" b="1" strike="noStrike" spc="-1" dirty="0">
                  <a:solidFill>
                    <a:srgbClr val="000000"/>
                  </a:solidFill>
                  <a:latin typeface="Calibri"/>
                </a:rPr>
                <a:t>인증번호 발송</a:t>
              </a:r>
              <a:r>
                <a:rPr lang="en-US" sz="3200" b="1" strike="noStrike" spc="-1" dirty="0">
                  <a:solidFill>
                    <a:srgbClr val="000000"/>
                  </a:solidFill>
                  <a:latin typeface="Calibri"/>
                </a:rPr>
                <a:t>)</a:t>
              </a:r>
              <a:endParaRPr lang="en-US" sz="3200" b="0" strike="noStrike" spc="-1" dirty="0">
                <a:solidFill>
                  <a:srgbClr val="000000"/>
                </a:solidFill>
                <a:latin typeface="Noto Sans KR"/>
              </a:endParaRPr>
            </a:p>
          </p:txBody>
        </p:sp>
      </p:grpSp>
      <p:cxnSp>
        <p:nvCxnSpPr>
          <p:cNvPr id="14" name="직선 화살표 연결선 992">
            <a:extLst>
              <a:ext uri="{FF2B5EF4-FFF2-40B4-BE49-F238E27FC236}">
                <a16:creationId xmlns:a16="http://schemas.microsoft.com/office/drawing/2014/main" id="{5E3C5B07-00CD-98B6-343E-0F283C087A51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4447312" y="1500601"/>
            <a:ext cx="1" cy="558855"/>
          </a:xfrm>
          <a:prstGeom prst="straightConnector1">
            <a:avLst/>
          </a:prstGeom>
          <a:ln w="28575">
            <a:solidFill>
              <a:srgbClr val="FF0000"/>
            </a:solidFill>
            <a:round/>
            <a:tailEnd type="triangle" w="med" len="med"/>
          </a:ln>
        </p:spPr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00C6528-DF3B-EA1A-7D46-1DCF86DA6FBD}"/>
              </a:ext>
            </a:extLst>
          </p:cNvPr>
          <p:cNvGrpSpPr/>
          <p:nvPr/>
        </p:nvGrpSpPr>
        <p:grpSpPr>
          <a:xfrm>
            <a:off x="901286" y="1691578"/>
            <a:ext cx="7092052" cy="5462860"/>
            <a:chOff x="513359" y="1691578"/>
            <a:chExt cx="7092052" cy="546286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6B18F3A-591E-4734-AAAA-F8F7E7A98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3360" y="2059456"/>
              <a:ext cx="7092051" cy="4450105"/>
            </a:xfrm>
            <a:prstGeom prst="rect">
              <a:avLst/>
            </a:prstGeom>
          </p:spPr>
        </p:pic>
        <p:sp>
          <p:nvSpPr>
            <p:cNvPr id="7" name="TextBox 993">
              <a:extLst>
                <a:ext uri="{FF2B5EF4-FFF2-40B4-BE49-F238E27FC236}">
                  <a16:creationId xmlns:a16="http://schemas.microsoft.com/office/drawing/2014/main" id="{D567B843-4CA5-6512-5009-955DE507E3C2}"/>
                </a:ext>
              </a:extLst>
            </p:cNvPr>
            <p:cNvSpPr/>
            <p:nvPr/>
          </p:nvSpPr>
          <p:spPr>
            <a:xfrm>
              <a:off x="513360" y="1691578"/>
              <a:ext cx="3139961" cy="367878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1" strike="noStrike" spc="-1" dirty="0">
                  <a:solidFill>
                    <a:srgbClr val="000000"/>
                  </a:solidFill>
                  <a:latin typeface="Calibri"/>
                </a:rPr>
                <a:t>[</a:t>
              </a:r>
              <a:r>
                <a:rPr lang="en-US" altLang="ko-KR" sz="1800" b="1" strike="noStrike" spc="-1" dirty="0" err="1">
                  <a:solidFill>
                    <a:srgbClr val="000000"/>
                  </a:solidFill>
                  <a:latin typeface="Calibri"/>
                </a:rPr>
                <a:t>Email</a:t>
              </a:r>
              <a:r>
                <a:rPr lang="en-US" altLang="ko-KR" b="1" spc="-1" dirty="0" err="1">
                  <a:solidFill>
                    <a:srgbClr val="000000"/>
                  </a:solidFill>
                  <a:latin typeface="Calibri"/>
                </a:rPr>
                <a:t>Service</a:t>
              </a:r>
              <a:r>
                <a:rPr lang="en-US" altLang="ko-KR" b="1" spc="-1" dirty="0">
                  <a:solidFill>
                    <a:srgbClr val="000000"/>
                  </a:solidFill>
                  <a:latin typeface="Calibri"/>
                </a:rPr>
                <a:t>]</a:t>
              </a:r>
              <a:endParaRPr lang="en-US" sz="1800" b="0" strike="noStrike" spc="-1" dirty="0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9" name="TextBox 12">
              <a:extLst>
                <a:ext uri="{FF2B5EF4-FFF2-40B4-BE49-F238E27FC236}">
                  <a16:creationId xmlns:a16="http://schemas.microsoft.com/office/drawing/2014/main" id="{41636CA6-7E04-0119-3507-D58DFADC4944}"/>
                </a:ext>
              </a:extLst>
            </p:cNvPr>
            <p:cNvSpPr/>
            <p:nvPr/>
          </p:nvSpPr>
          <p:spPr>
            <a:xfrm>
              <a:off x="513359" y="6509561"/>
              <a:ext cx="7092051" cy="644877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ko-KR" spc="-1" dirty="0" err="1">
                  <a:solidFill>
                    <a:srgbClr val="000000"/>
                  </a:solidFill>
                  <a:latin typeface="Noto Sans KR"/>
                </a:rPr>
                <a:t>JavamailSender</a:t>
              </a:r>
              <a:r>
                <a:rPr lang="en-US" altLang="ko-KR" spc="-1" dirty="0">
                  <a:solidFill>
                    <a:srgbClr val="000000"/>
                  </a:solidFill>
                  <a:latin typeface="Noto Sans KR"/>
                </a:rPr>
                <a:t>, </a:t>
              </a:r>
              <a:r>
                <a:rPr lang="en-US" altLang="ko-KR" spc="-1" dirty="0" err="1">
                  <a:solidFill>
                    <a:srgbClr val="000000"/>
                  </a:solidFill>
                  <a:latin typeface="Noto Sans KR"/>
                </a:rPr>
                <a:t>MimeMessage</a:t>
              </a:r>
              <a:r>
                <a:rPr lang="en-US" altLang="ko-KR" spc="-1" dirty="0">
                  <a:solidFill>
                    <a:srgbClr val="000000"/>
                  </a:solidFill>
                  <a:latin typeface="Noto Sans KR"/>
                </a:rPr>
                <a:t>, </a:t>
              </a:r>
              <a:r>
                <a:rPr lang="en-US" altLang="ko-KR" spc="-1" dirty="0" err="1">
                  <a:solidFill>
                    <a:srgbClr val="000000"/>
                  </a:solidFill>
                  <a:latin typeface="Noto Sans KR"/>
                </a:rPr>
                <a:t>MimeMessageHelper</a:t>
              </a:r>
              <a:r>
                <a:rPr lang="ko-KR" altLang="en-US" spc="-1" dirty="0">
                  <a:solidFill>
                    <a:srgbClr val="000000"/>
                  </a:solidFill>
                  <a:latin typeface="Noto Sans KR"/>
                </a:rPr>
                <a:t>를 사용하여 인증코드를 보낼 이메일의 양식을 입력하여 메시지를 전송</a:t>
              </a:r>
              <a:endParaRPr lang="en-US" altLang="ko-KR" sz="1800" b="0" strike="noStrike" spc="-1" dirty="0">
                <a:solidFill>
                  <a:srgbClr val="000000"/>
                </a:solidFill>
                <a:latin typeface="Noto Sans KR"/>
              </a:endParaRPr>
            </a:p>
          </p:txBody>
        </p:sp>
      </p:grpSp>
      <p:cxnSp>
        <p:nvCxnSpPr>
          <p:cNvPr id="12" name="직선 화살표 연결선 992">
            <a:extLst>
              <a:ext uri="{FF2B5EF4-FFF2-40B4-BE49-F238E27FC236}">
                <a16:creationId xmlns:a16="http://schemas.microsoft.com/office/drawing/2014/main" id="{5FC5E4FF-39AE-5921-7CC0-87427A65B5B3}"/>
              </a:ext>
            </a:extLst>
          </p:cNvPr>
          <p:cNvCxnSpPr>
            <a:cxnSpLocks/>
          </p:cNvCxnSpPr>
          <p:nvPr/>
        </p:nvCxnSpPr>
        <p:spPr>
          <a:xfrm>
            <a:off x="4447310" y="7187989"/>
            <a:ext cx="1" cy="558855"/>
          </a:xfrm>
          <a:prstGeom prst="straightConnector1">
            <a:avLst/>
          </a:prstGeom>
          <a:ln w="28575">
            <a:solidFill>
              <a:srgbClr val="FF0000"/>
            </a:solidFill>
            <a:round/>
            <a:tailEnd type="triangle" w="med" len="med"/>
          </a:ln>
        </p:spPr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89C08799-6F91-9FAA-0398-5AA9BFC6E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1325" y="7780395"/>
            <a:ext cx="4731969" cy="1607656"/>
          </a:xfrm>
          <a:prstGeom prst="rect">
            <a:avLst/>
          </a:prstGeom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B0DEEA5C-DDC6-2BB6-1B38-B4B658015E8D}"/>
              </a:ext>
            </a:extLst>
          </p:cNvPr>
          <p:cNvCxnSpPr>
            <a:cxnSpLocks/>
            <a:stCxn id="18" idx="3"/>
            <a:endCxn id="25" idx="1"/>
          </p:cNvCxnSpPr>
          <p:nvPr/>
        </p:nvCxnSpPr>
        <p:spPr>
          <a:xfrm flipV="1">
            <a:off x="6813294" y="6839414"/>
            <a:ext cx="3462462" cy="1744809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13">
            <a:extLst>
              <a:ext uri="{FF2B5EF4-FFF2-40B4-BE49-F238E27FC236}">
                <a16:creationId xmlns:a16="http://schemas.microsoft.com/office/drawing/2014/main" id="{A585B9E5-2B56-5ECD-C650-00881CD3B474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10275756" y="5565734"/>
            <a:ext cx="6242106" cy="2547360"/>
          </a:xfrm>
          <a:prstGeom prst="rect">
            <a:avLst/>
          </a:prstGeom>
          <a:ln w="0">
            <a:noFill/>
          </a:ln>
        </p:spPr>
      </p:pic>
      <p:grpSp>
        <p:nvGrpSpPr>
          <p:cNvPr id="328" name="그룹 327">
            <a:extLst>
              <a:ext uri="{FF2B5EF4-FFF2-40B4-BE49-F238E27FC236}">
                <a16:creationId xmlns:a16="http://schemas.microsoft.com/office/drawing/2014/main" id="{798BD28D-EF22-DC1C-9971-286F15FB74DB}"/>
              </a:ext>
            </a:extLst>
          </p:cNvPr>
          <p:cNvGrpSpPr/>
          <p:nvPr/>
        </p:nvGrpSpPr>
        <p:grpSpPr>
          <a:xfrm>
            <a:off x="10256848" y="3035794"/>
            <a:ext cx="6261014" cy="1918997"/>
            <a:chOff x="10275756" y="1702777"/>
            <a:chExt cx="6261014" cy="1918997"/>
          </a:xfrm>
        </p:grpSpPr>
        <p:pic>
          <p:nvPicPr>
            <p:cNvPr id="323" name="그림 322">
              <a:extLst>
                <a:ext uri="{FF2B5EF4-FFF2-40B4-BE49-F238E27FC236}">
                  <a16:creationId xmlns:a16="http://schemas.microsoft.com/office/drawing/2014/main" id="{EE8AD9CC-8AE2-5930-8785-4ED9F7186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94664" y="2059456"/>
              <a:ext cx="6242106" cy="1562318"/>
            </a:xfrm>
            <a:prstGeom prst="rect">
              <a:avLst/>
            </a:prstGeom>
          </p:spPr>
        </p:pic>
        <p:sp>
          <p:nvSpPr>
            <p:cNvPr id="326" name="TextBox 993">
              <a:extLst>
                <a:ext uri="{FF2B5EF4-FFF2-40B4-BE49-F238E27FC236}">
                  <a16:creationId xmlns:a16="http://schemas.microsoft.com/office/drawing/2014/main" id="{A583E941-316D-6F94-F53E-281000CD4A88}"/>
                </a:ext>
              </a:extLst>
            </p:cNvPr>
            <p:cNvSpPr/>
            <p:nvPr/>
          </p:nvSpPr>
          <p:spPr>
            <a:xfrm>
              <a:off x="10275756" y="1702777"/>
              <a:ext cx="3139961" cy="367878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1" strike="noStrike" spc="-1" dirty="0">
                  <a:solidFill>
                    <a:srgbClr val="000000"/>
                  </a:solidFill>
                  <a:latin typeface="Calibri"/>
                </a:rPr>
                <a:t>[</a:t>
              </a:r>
              <a:r>
                <a:rPr lang="en-US" b="1" spc="-1" dirty="0">
                  <a:solidFill>
                    <a:srgbClr val="000000"/>
                  </a:solidFill>
                  <a:latin typeface="Calibri"/>
                </a:rPr>
                <a:t>Application Properties </a:t>
              </a:r>
              <a:r>
                <a:rPr lang="ko-KR" altLang="en-US" b="1" spc="-1" dirty="0">
                  <a:solidFill>
                    <a:srgbClr val="000000"/>
                  </a:solidFill>
                  <a:latin typeface="Calibri"/>
                </a:rPr>
                <a:t>설정</a:t>
              </a:r>
              <a:r>
                <a:rPr lang="en-US" altLang="ko-KR" b="1" spc="-1" dirty="0">
                  <a:solidFill>
                    <a:srgbClr val="000000"/>
                  </a:solidFill>
                  <a:latin typeface="Calibri"/>
                </a:rPr>
                <a:t>]</a:t>
              </a:r>
              <a:endParaRPr lang="en-US" sz="1800" b="0" strike="noStrike" spc="-1" dirty="0">
                <a:solidFill>
                  <a:srgbClr val="000000"/>
                </a:solidFill>
                <a:latin typeface="Noto Sans KR"/>
              </a:endParaRPr>
            </a:p>
          </p:txBody>
        </p:sp>
      </p:grpSp>
      <p:grpSp>
        <p:nvGrpSpPr>
          <p:cNvPr id="341" name="그룹 340">
            <a:extLst>
              <a:ext uri="{FF2B5EF4-FFF2-40B4-BE49-F238E27FC236}">
                <a16:creationId xmlns:a16="http://schemas.microsoft.com/office/drawing/2014/main" id="{77321D2D-B2D0-2AA9-A493-D5430F26E17D}"/>
              </a:ext>
            </a:extLst>
          </p:cNvPr>
          <p:cNvGrpSpPr/>
          <p:nvPr/>
        </p:nvGrpSpPr>
        <p:grpSpPr>
          <a:xfrm>
            <a:off x="10275756" y="1855800"/>
            <a:ext cx="6261014" cy="1063537"/>
            <a:chOff x="10275756" y="1855800"/>
            <a:chExt cx="6261014" cy="1063537"/>
          </a:xfrm>
        </p:grpSpPr>
        <p:pic>
          <p:nvPicPr>
            <p:cNvPr id="339" name="그림 338">
              <a:extLst>
                <a:ext uri="{FF2B5EF4-FFF2-40B4-BE49-F238E27FC236}">
                  <a16:creationId xmlns:a16="http://schemas.microsoft.com/office/drawing/2014/main" id="{9B73DCFC-E9AA-50F4-ED9C-0987BB6E1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294664" y="2185810"/>
              <a:ext cx="6242106" cy="733527"/>
            </a:xfrm>
            <a:prstGeom prst="rect">
              <a:avLst/>
            </a:prstGeom>
          </p:spPr>
        </p:pic>
        <p:sp>
          <p:nvSpPr>
            <p:cNvPr id="340" name="TextBox 993">
              <a:extLst>
                <a:ext uri="{FF2B5EF4-FFF2-40B4-BE49-F238E27FC236}">
                  <a16:creationId xmlns:a16="http://schemas.microsoft.com/office/drawing/2014/main" id="{51056B7E-240B-3368-F69C-4CF89FBB4B28}"/>
                </a:ext>
              </a:extLst>
            </p:cNvPr>
            <p:cNvSpPr/>
            <p:nvPr/>
          </p:nvSpPr>
          <p:spPr>
            <a:xfrm>
              <a:off x="10275756" y="1855800"/>
              <a:ext cx="3139961" cy="367878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1" strike="noStrike" spc="-1" dirty="0">
                  <a:solidFill>
                    <a:srgbClr val="000000"/>
                  </a:solidFill>
                  <a:latin typeface="Calibri"/>
                </a:rPr>
                <a:t>[</a:t>
              </a:r>
              <a:r>
                <a:rPr lang="en-US" b="1" spc="-1" dirty="0" err="1">
                  <a:solidFill>
                    <a:srgbClr val="000000"/>
                  </a:solidFill>
                  <a:latin typeface="Calibri"/>
                </a:rPr>
                <a:t>build.gradle</a:t>
              </a:r>
              <a:r>
                <a:rPr lang="en-US" altLang="ko-KR" b="1" spc="-1" dirty="0">
                  <a:solidFill>
                    <a:srgbClr val="000000"/>
                  </a:solidFill>
                  <a:latin typeface="Calibri"/>
                </a:rPr>
                <a:t>]</a:t>
              </a:r>
              <a:endParaRPr lang="en-US" sz="1800" b="0" strike="noStrike" spc="-1" dirty="0">
                <a:solidFill>
                  <a:srgbClr val="000000"/>
                </a:solidFill>
                <a:latin typeface="Noto Sans K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1044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그룹 6"/>
          <p:cNvGrpSpPr/>
          <p:nvPr/>
        </p:nvGrpSpPr>
        <p:grpSpPr>
          <a:xfrm>
            <a:off x="513360" y="149760"/>
            <a:ext cx="17279640" cy="951840"/>
            <a:chOff x="513360" y="149760"/>
            <a:chExt cx="17279640" cy="951840"/>
          </a:xfrm>
        </p:grpSpPr>
        <p:grpSp>
          <p:nvGrpSpPr>
            <p:cNvPr id="333" name="그룹 1001"/>
            <p:cNvGrpSpPr/>
            <p:nvPr/>
          </p:nvGrpSpPr>
          <p:grpSpPr>
            <a:xfrm>
              <a:off x="513360" y="1042200"/>
              <a:ext cx="17279640" cy="59400"/>
              <a:chOff x="513360" y="1042200"/>
              <a:chExt cx="17279640" cy="59400"/>
            </a:xfrm>
          </p:grpSpPr>
          <p:pic>
            <p:nvPicPr>
              <p:cNvPr id="334" name="Object 5"/>
              <p:cNvPicPr/>
              <p:nvPr/>
            </p:nvPicPr>
            <p:blipFill>
              <a:blip r:embed="rId2"/>
              <a:stretch/>
            </p:blipFill>
            <p:spPr>
              <a:xfrm>
                <a:off x="513360" y="1042200"/>
                <a:ext cx="17279640" cy="5940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335" name="그룹 1002"/>
            <p:cNvGrpSpPr/>
            <p:nvPr/>
          </p:nvGrpSpPr>
          <p:grpSpPr>
            <a:xfrm>
              <a:off x="513360" y="149760"/>
              <a:ext cx="17279640" cy="432360"/>
              <a:chOff x="513360" y="149760"/>
              <a:chExt cx="17279640" cy="432360"/>
            </a:xfrm>
          </p:grpSpPr>
          <p:pic>
            <p:nvPicPr>
              <p:cNvPr id="336" name="Object 8"/>
              <p:cNvPicPr/>
              <p:nvPr/>
            </p:nvPicPr>
            <p:blipFill>
              <a:blip r:embed="rId3"/>
              <a:stretch/>
            </p:blipFill>
            <p:spPr>
              <a:xfrm>
                <a:off x="513360" y="149760"/>
                <a:ext cx="17279640" cy="43236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337" name="TextBox 3"/>
            <p:cNvSpPr/>
            <p:nvPr/>
          </p:nvSpPr>
          <p:spPr>
            <a:xfrm>
              <a:off x="513360" y="457200"/>
              <a:ext cx="11048760" cy="583321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ko-KR" altLang="ko-KR" sz="3200" b="1" strike="noStrike" spc="-1" dirty="0">
                  <a:solidFill>
                    <a:srgbClr val="000000"/>
                  </a:solidFill>
                  <a:latin typeface="Calibri"/>
                </a:rPr>
                <a:t>기</a:t>
              </a:r>
              <a:r>
                <a:rPr lang="ko-KR" altLang="en-US" sz="3200" b="1" strike="noStrike" spc="-1" dirty="0">
                  <a:solidFill>
                    <a:srgbClr val="000000"/>
                  </a:solidFill>
                  <a:latin typeface="Calibri"/>
                </a:rPr>
                <a:t>능 상세</a:t>
              </a:r>
              <a:r>
                <a:rPr lang="ko-KR" altLang="ko-KR" sz="3200" b="1" strike="noStrike" spc="-1" dirty="0">
                  <a:solidFill>
                    <a:srgbClr val="000000"/>
                  </a:solidFill>
                  <a:latin typeface="Calibri"/>
                </a:rPr>
                <a:t>설명</a:t>
              </a:r>
              <a:r>
                <a:rPr lang="ko-KR" sz="3200" b="1" strike="noStrike" spc="-1" dirty="0">
                  <a:solidFill>
                    <a:srgbClr val="000000"/>
                  </a:solidFill>
                  <a:latin typeface="Calibri"/>
                </a:rPr>
                <a:t> </a:t>
              </a:r>
              <a:r>
                <a:rPr lang="en-US" sz="3200" b="1" strike="noStrike" spc="-1" dirty="0">
                  <a:solidFill>
                    <a:srgbClr val="000000"/>
                  </a:solidFill>
                  <a:latin typeface="Calibri"/>
                </a:rPr>
                <a:t>(</a:t>
              </a:r>
              <a:r>
                <a:rPr lang="ko-KR" sz="3200" b="1" strike="noStrike" spc="-1" dirty="0">
                  <a:solidFill>
                    <a:srgbClr val="000000"/>
                  </a:solidFill>
                  <a:latin typeface="Calibri"/>
                </a:rPr>
                <a:t>회원가입 시 이메일 인증</a:t>
              </a:r>
              <a:r>
                <a:rPr lang="en-US" altLang="ko-KR" sz="3200" b="1" strike="noStrike" spc="-1" dirty="0">
                  <a:solidFill>
                    <a:srgbClr val="000000"/>
                  </a:solidFill>
                  <a:latin typeface="Calibri"/>
                </a:rPr>
                <a:t> – </a:t>
              </a:r>
              <a:r>
                <a:rPr lang="ko-KR" altLang="en-US" sz="3200" b="1" strike="noStrike" spc="-1" dirty="0">
                  <a:solidFill>
                    <a:srgbClr val="000000"/>
                  </a:solidFill>
                  <a:latin typeface="Calibri"/>
                </a:rPr>
                <a:t>인증번호 </a:t>
              </a:r>
              <a:r>
                <a:rPr lang="ko-KR" altLang="en-US" sz="3200" b="1" spc="-1" dirty="0">
                  <a:solidFill>
                    <a:srgbClr val="000000"/>
                  </a:solidFill>
                  <a:latin typeface="Calibri"/>
                </a:rPr>
                <a:t>검증</a:t>
              </a:r>
              <a:r>
                <a:rPr lang="en-US" sz="3200" b="1" strike="noStrike" spc="-1" dirty="0">
                  <a:solidFill>
                    <a:srgbClr val="000000"/>
                  </a:solidFill>
                  <a:latin typeface="Calibri"/>
                </a:rPr>
                <a:t>)</a:t>
              </a:r>
              <a:endParaRPr lang="en-US" sz="3200" b="0" strike="noStrike" spc="-1" dirty="0">
                <a:solidFill>
                  <a:srgbClr val="000000"/>
                </a:solidFill>
                <a:latin typeface="Noto Sans KR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E6CD654-9427-E2C1-3891-CCEBFF8E84DD}"/>
              </a:ext>
            </a:extLst>
          </p:cNvPr>
          <p:cNvGrpSpPr/>
          <p:nvPr/>
        </p:nvGrpSpPr>
        <p:grpSpPr>
          <a:xfrm>
            <a:off x="513356" y="1559374"/>
            <a:ext cx="6926532" cy="2167942"/>
            <a:chOff x="513356" y="1559374"/>
            <a:chExt cx="6926532" cy="216794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88B4AD9-6683-6385-2CDE-ECB5D7049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3359" y="1927253"/>
              <a:ext cx="6926529" cy="1152273"/>
            </a:xfrm>
            <a:prstGeom prst="rect">
              <a:avLst/>
            </a:prstGeom>
          </p:spPr>
        </p:pic>
        <p:sp>
          <p:nvSpPr>
            <p:cNvPr id="8" name="TextBox 993">
              <a:extLst>
                <a:ext uri="{FF2B5EF4-FFF2-40B4-BE49-F238E27FC236}">
                  <a16:creationId xmlns:a16="http://schemas.microsoft.com/office/drawing/2014/main" id="{1AD2B0D9-4E17-9259-B05A-845E0BD633AA}"/>
                </a:ext>
              </a:extLst>
            </p:cNvPr>
            <p:cNvSpPr/>
            <p:nvPr/>
          </p:nvSpPr>
          <p:spPr>
            <a:xfrm>
              <a:off x="513356" y="1559374"/>
              <a:ext cx="3139961" cy="367878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1" strike="noStrike" spc="-1" dirty="0">
                  <a:solidFill>
                    <a:srgbClr val="000000"/>
                  </a:solidFill>
                  <a:latin typeface="Calibri"/>
                </a:rPr>
                <a:t>[</a:t>
              </a:r>
              <a:r>
                <a:rPr lang="ko-KR" altLang="en-US" sz="1800" b="1" strike="noStrike" spc="-1" dirty="0">
                  <a:solidFill>
                    <a:srgbClr val="000000"/>
                  </a:solidFill>
                  <a:latin typeface="Calibri"/>
                </a:rPr>
                <a:t>회원가입 화면 </a:t>
              </a:r>
              <a:r>
                <a:rPr lang="en-US" altLang="ko-KR" sz="1800" b="1" strike="noStrike" spc="-1" dirty="0">
                  <a:solidFill>
                    <a:srgbClr val="000000"/>
                  </a:solidFill>
                  <a:latin typeface="Calibri"/>
                </a:rPr>
                <a:t>/ signup.html</a:t>
              </a:r>
              <a:r>
                <a:rPr lang="en-US" sz="1800" b="1" strike="noStrike" spc="-1" dirty="0">
                  <a:solidFill>
                    <a:srgbClr val="000000"/>
                  </a:solidFill>
                  <a:latin typeface="Calibri"/>
                </a:rPr>
                <a:t>]</a:t>
              </a:r>
              <a:endParaRPr lang="en-US" sz="1800" b="0" strike="noStrike" spc="-1" dirty="0">
                <a:solidFill>
                  <a:srgbClr val="000000"/>
                </a:solidFill>
                <a:latin typeface="Noto Sans KR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2D0C164-C0DA-A100-9765-46273202C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3356" y="3079526"/>
              <a:ext cx="6926529" cy="647790"/>
            </a:xfrm>
            <a:prstGeom prst="rect">
              <a:avLst/>
            </a:prstGeom>
          </p:spPr>
        </p:pic>
      </p:grpSp>
      <p:cxnSp>
        <p:nvCxnSpPr>
          <p:cNvPr id="17" name="직선 화살표 연결선 992">
            <a:extLst>
              <a:ext uri="{FF2B5EF4-FFF2-40B4-BE49-F238E27FC236}">
                <a16:creationId xmlns:a16="http://schemas.microsoft.com/office/drawing/2014/main" id="{A843E78C-DEE2-4578-42E1-37B4FB0A108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3958630" y="3772942"/>
            <a:ext cx="4" cy="458857"/>
          </a:xfrm>
          <a:prstGeom prst="straightConnector1">
            <a:avLst/>
          </a:prstGeom>
          <a:ln w="28575">
            <a:solidFill>
              <a:srgbClr val="FF0000"/>
            </a:solidFill>
            <a:round/>
            <a:tailEnd type="triangle" w="med" len="med"/>
          </a:ln>
        </p:spPr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7F1C2E0-3D39-4248-1307-3931B754C67F}"/>
              </a:ext>
            </a:extLst>
          </p:cNvPr>
          <p:cNvGrpSpPr/>
          <p:nvPr/>
        </p:nvGrpSpPr>
        <p:grpSpPr>
          <a:xfrm>
            <a:off x="495369" y="4231799"/>
            <a:ext cx="6926521" cy="4768925"/>
            <a:chOff x="513359" y="4186173"/>
            <a:chExt cx="6926521" cy="4768925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90EC377-8A5C-9EB8-7163-F0A9319EE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3359" y="4186173"/>
              <a:ext cx="6926521" cy="3016053"/>
            </a:xfrm>
            <a:prstGeom prst="rect">
              <a:avLst/>
            </a:prstGeom>
          </p:spPr>
        </p:pic>
        <p:sp>
          <p:nvSpPr>
            <p:cNvPr id="22" name="TextBox 12">
              <a:extLst>
                <a:ext uri="{FF2B5EF4-FFF2-40B4-BE49-F238E27FC236}">
                  <a16:creationId xmlns:a16="http://schemas.microsoft.com/office/drawing/2014/main" id="{BA858AD4-9407-A4D1-88A9-1209DB8740D3}"/>
                </a:ext>
              </a:extLst>
            </p:cNvPr>
            <p:cNvSpPr/>
            <p:nvPr/>
          </p:nvSpPr>
          <p:spPr>
            <a:xfrm>
              <a:off x="513367" y="7202226"/>
              <a:ext cx="6926513" cy="1752872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ko-KR" altLang="en-US" sz="1800" b="0" strike="noStrike" spc="-1" dirty="0">
                  <a:solidFill>
                    <a:srgbClr val="000000"/>
                  </a:solidFill>
                  <a:latin typeface="Noto Sans KR"/>
                </a:rPr>
                <a:t>회원가입 화면의 인증 코드 확인 버튼을 클릭하면 같은 파일 내 스크립트 코드의 함수가 동작</a:t>
              </a:r>
              <a:endParaRPr lang="en-US" altLang="ko-KR" sz="1800" b="0" strike="noStrike" spc="-1" dirty="0">
                <a:solidFill>
                  <a:srgbClr val="000000"/>
                </a:solidFill>
                <a:latin typeface="Noto Sans KR"/>
              </a:endParaRPr>
            </a:p>
            <a:p>
              <a:pPr>
                <a:lnSpc>
                  <a:spcPct val="100000"/>
                </a:lnSpc>
              </a:pPr>
              <a:endParaRPr lang="en-US" spc="-1" dirty="0">
                <a:solidFill>
                  <a:srgbClr val="000000"/>
                </a:solidFill>
                <a:latin typeface="Noto Sans KR"/>
              </a:endParaRPr>
            </a:p>
            <a:p>
              <a:pPr>
                <a:lnSpc>
                  <a:spcPct val="100000"/>
                </a:lnSpc>
              </a:pPr>
              <a:r>
                <a:rPr lang="en-US" sz="1800" b="0" strike="noStrike" spc="-1" dirty="0" err="1">
                  <a:solidFill>
                    <a:srgbClr val="000000"/>
                  </a:solidFill>
                  <a:latin typeface="Noto Sans KR"/>
                </a:rPr>
                <a:t>emailVerified</a:t>
              </a:r>
              <a:r>
                <a:rPr lang="en-US" sz="1800" b="0" strike="noStrike" spc="-1" dirty="0">
                  <a:solidFill>
                    <a:srgbClr val="000000"/>
                  </a:solidFill>
                  <a:latin typeface="Noto Sans KR"/>
                </a:rPr>
                <a:t> </a:t>
              </a:r>
              <a:r>
                <a:rPr lang="ko-KR" altLang="en-US" sz="1800" b="0" strike="noStrike" spc="-1" dirty="0">
                  <a:solidFill>
                    <a:srgbClr val="000000"/>
                  </a:solidFill>
                  <a:latin typeface="Noto Sans KR"/>
                </a:rPr>
                <a:t>변수는 인증 코드 확인 절차를 </a:t>
              </a:r>
              <a:r>
                <a:rPr lang="ko-KR" altLang="en-US" sz="1800" b="0" strike="noStrike" spc="-1" dirty="0" err="1">
                  <a:solidFill>
                    <a:srgbClr val="000000"/>
                  </a:solidFill>
                  <a:latin typeface="Noto Sans KR"/>
                </a:rPr>
                <a:t>거쳤는</a:t>
              </a:r>
              <a:r>
                <a:rPr lang="ko-KR" altLang="en-US" sz="1800" b="0" strike="noStrike" spc="-1" dirty="0">
                  <a:solidFill>
                    <a:srgbClr val="000000"/>
                  </a:solidFill>
                  <a:latin typeface="Noto Sans KR"/>
                </a:rPr>
                <a:t> 지 판단하여 최종 회원 가입 시 인증 절차를 통과해야만 회원가입이 가능 하도록 유효성 검사를 실시하는 근거로 사용</a:t>
              </a:r>
              <a:endParaRPr lang="en-US" sz="1800" b="0" strike="noStrike" spc="-1" dirty="0">
                <a:solidFill>
                  <a:srgbClr val="000000"/>
                </a:solidFill>
                <a:latin typeface="Noto Sans KR"/>
              </a:endParaRPr>
            </a:p>
          </p:txBody>
        </p:sp>
      </p:grpSp>
      <p:cxnSp>
        <p:nvCxnSpPr>
          <p:cNvPr id="30" name="연결선: 꺾임 1004">
            <a:extLst>
              <a:ext uri="{FF2B5EF4-FFF2-40B4-BE49-F238E27FC236}">
                <a16:creationId xmlns:a16="http://schemas.microsoft.com/office/drawing/2014/main" id="{A45C2257-40FE-EA2E-2D3A-3CEF4CD72EEC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7421526" y="2754623"/>
            <a:ext cx="1904796" cy="1801358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round/>
            <a:tailEnd type="triangle" w="med" len="med"/>
          </a:ln>
        </p:spPr>
      </p:cxnSp>
      <p:cxnSp>
        <p:nvCxnSpPr>
          <p:cNvPr id="321" name="연결선: 꺾임 1004">
            <a:extLst>
              <a:ext uri="{FF2B5EF4-FFF2-40B4-BE49-F238E27FC236}">
                <a16:creationId xmlns:a16="http://schemas.microsoft.com/office/drawing/2014/main" id="{5A9514BB-BC06-97E4-4F75-1EF1F4F917C9}"/>
              </a:ext>
            </a:extLst>
          </p:cNvPr>
          <p:cNvCxnSpPr>
            <a:cxnSpLocks/>
            <a:stCxn id="322" idx="2"/>
            <a:endCxn id="20" idx="3"/>
          </p:cNvCxnSpPr>
          <p:nvPr/>
        </p:nvCxnSpPr>
        <p:spPr>
          <a:xfrm rot="5400000">
            <a:off x="10036972" y="2226316"/>
            <a:ext cx="898428" cy="6128592"/>
          </a:xfrm>
          <a:prstGeom prst="bentConnector2">
            <a:avLst/>
          </a:prstGeom>
          <a:ln w="28575">
            <a:solidFill>
              <a:srgbClr val="FF0000"/>
            </a:solidFill>
            <a:round/>
            <a:tailEnd type="triangle" w="med" len="med"/>
          </a:ln>
        </p:spPr>
      </p:cxn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ED970E2E-D9AC-FC7A-A173-38AD6B3DD420}"/>
              </a:ext>
            </a:extLst>
          </p:cNvPr>
          <p:cNvGrpSpPr/>
          <p:nvPr/>
        </p:nvGrpSpPr>
        <p:grpSpPr>
          <a:xfrm>
            <a:off x="9326322" y="1317653"/>
            <a:ext cx="8448319" cy="3523745"/>
            <a:chOff x="9954277" y="1290197"/>
            <a:chExt cx="6926513" cy="4541804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CE023838-6093-8EB1-A512-3126B844F3C0}"/>
                </a:ext>
              </a:extLst>
            </p:cNvPr>
            <p:cNvGrpSpPr/>
            <p:nvPr/>
          </p:nvGrpSpPr>
          <p:grpSpPr>
            <a:xfrm>
              <a:off x="9954277" y="1290197"/>
              <a:ext cx="6926513" cy="3336383"/>
              <a:chOff x="9621768" y="1373632"/>
              <a:chExt cx="6926513" cy="3336383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CB9EE29A-E840-A9D3-49A2-116DF8EA6F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21768" y="1741510"/>
                <a:ext cx="6926513" cy="2968505"/>
              </a:xfrm>
              <a:prstGeom prst="rect">
                <a:avLst/>
              </a:prstGeom>
            </p:spPr>
          </p:pic>
          <p:sp>
            <p:nvSpPr>
              <p:cNvPr id="28" name="TextBox 993">
                <a:extLst>
                  <a:ext uri="{FF2B5EF4-FFF2-40B4-BE49-F238E27FC236}">
                    <a16:creationId xmlns:a16="http://schemas.microsoft.com/office/drawing/2014/main" id="{8EDECE9C-FE1D-0A66-80A2-25491603B0E6}"/>
                  </a:ext>
                </a:extLst>
              </p:cNvPr>
              <p:cNvSpPr/>
              <p:nvPr/>
            </p:nvSpPr>
            <p:spPr>
              <a:xfrm>
                <a:off x="9621768" y="1373632"/>
                <a:ext cx="3139961" cy="367878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square"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b="1" strike="noStrike" spc="-1" dirty="0">
                    <a:solidFill>
                      <a:srgbClr val="000000"/>
                    </a:solidFill>
                    <a:latin typeface="Calibri"/>
                  </a:rPr>
                  <a:t>[</a:t>
                </a:r>
                <a:r>
                  <a:rPr lang="en-US" altLang="ko-KR" sz="1800" b="1" strike="noStrike" spc="-1" dirty="0" err="1">
                    <a:solidFill>
                      <a:srgbClr val="000000"/>
                    </a:solidFill>
                    <a:latin typeface="Calibri"/>
                  </a:rPr>
                  <a:t>EmailController</a:t>
                </a:r>
                <a:r>
                  <a:rPr lang="en-US" sz="1800" b="1" strike="noStrike" spc="-1" dirty="0">
                    <a:solidFill>
                      <a:srgbClr val="000000"/>
                    </a:solidFill>
                    <a:latin typeface="Calibri"/>
                  </a:rPr>
                  <a:t>]</a:t>
                </a:r>
                <a:endParaRPr lang="en-US" sz="1800" b="0" strike="noStrike" spc="-1" dirty="0">
                  <a:solidFill>
                    <a:srgbClr val="000000"/>
                  </a:solidFill>
                  <a:latin typeface="Noto Sans KR"/>
                </a:endParaRPr>
              </a:p>
            </p:txBody>
          </p:sp>
        </p:grpSp>
        <p:sp>
          <p:nvSpPr>
            <p:cNvPr id="322" name="TextBox 12">
              <a:extLst>
                <a:ext uri="{FF2B5EF4-FFF2-40B4-BE49-F238E27FC236}">
                  <a16:creationId xmlns:a16="http://schemas.microsoft.com/office/drawing/2014/main" id="{D2EC23BA-8B68-BF3F-B021-5F1463CAA43C}"/>
                </a:ext>
              </a:extLst>
            </p:cNvPr>
            <p:cNvSpPr/>
            <p:nvPr/>
          </p:nvSpPr>
          <p:spPr>
            <a:xfrm>
              <a:off x="9954277" y="4633126"/>
              <a:ext cx="6926513" cy="1198875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ko-KR" altLang="en-US" sz="1800" b="0" strike="noStrike" spc="-1" dirty="0">
                  <a:solidFill>
                    <a:srgbClr val="000000"/>
                  </a:solidFill>
                  <a:latin typeface="Noto Sans KR"/>
                </a:rPr>
                <a:t>인증번호 발송 단계에서 </a:t>
              </a:r>
              <a:r>
                <a:rPr lang="ko-KR" altLang="en-US" spc="-1" dirty="0">
                  <a:solidFill>
                    <a:srgbClr val="000000"/>
                  </a:solidFill>
                  <a:latin typeface="Noto Sans KR"/>
                </a:rPr>
                <a:t>저장해주었던 이메일과 인증코드를 바탕으로 현재 검증을 실시하려는 이메일과 인증코드를 비교하여 인증 여부</a:t>
              </a:r>
              <a:r>
                <a:rPr lang="en-US" altLang="ko-KR" spc="-1" dirty="0">
                  <a:solidFill>
                    <a:srgbClr val="000000"/>
                  </a:solidFill>
                  <a:latin typeface="Noto Sans KR"/>
                </a:rPr>
                <a:t>(success)</a:t>
              </a:r>
              <a:r>
                <a:rPr lang="ko-KR" altLang="en-US" spc="-1" dirty="0">
                  <a:solidFill>
                    <a:srgbClr val="000000"/>
                  </a:solidFill>
                  <a:latin typeface="Noto Sans KR"/>
                </a:rPr>
                <a:t>와 인증 결과에 따른 출력 메시지</a:t>
              </a:r>
              <a:r>
                <a:rPr lang="en-US" altLang="ko-KR" spc="-1" dirty="0">
                  <a:solidFill>
                    <a:srgbClr val="000000"/>
                  </a:solidFill>
                  <a:latin typeface="Noto Sans KR"/>
                </a:rPr>
                <a:t>(message)</a:t>
              </a:r>
              <a:r>
                <a:rPr lang="ko-KR" altLang="en-US" spc="-1" dirty="0">
                  <a:solidFill>
                    <a:srgbClr val="000000"/>
                  </a:solidFill>
                  <a:latin typeface="Noto Sans KR"/>
                </a:rPr>
                <a:t>를 </a:t>
              </a:r>
              <a:r>
                <a:rPr lang="en-US" altLang="ko-KR" spc="-1" dirty="0">
                  <a:solidFill>
                    <a:srgbClr val="000000"/>
                  </a:solidFill>
                  <a:latin typeface="Noto Sans KR"/>
                </a:rPr>
                <a:t>Map </a:t>
              </a:r>
              <a:r>
                <a:rPr lang="ko-KR" altLang="en-US" spc="-1" dirty="0">
                  <a:solidFill>
                    <a:srgbClr val="000000"/>
                  </a:solidFill>
                  <a:latin typeface="Noto Sans KR"/>
                </a:rPr>
                <a:t>형태로 반환</a:t>
              </a:r>
              <a:endParaRPr lang="en-US" sz="1800" b="0" strike="noStrike" spc="-1" dirty="0">
                <a:solidFill>
                  <a:srgbClr val="000000"/>
                </a:solidFill>
                <a:latin typeface="Noto Sans KR"/>
              </a:endParaRPr>
            </a:p>
          </p:txBody>
        </p:sp>
      </p:grpSp>
      <p:grpSp>
        <p:nvGrpSpPr>
          <p:cNvPr id="359" name="그룹 358">
            <a:extLst>
              <a:ext uri="{FF2B5EF4-FFF2-40B4-BE49-F238E27FC236}">
                <a16:creationId xmlns:a16="http://schemas.microsoft.com/office/drawing/2014/main" id="{752D870B-2DB0-BB37-5BF9-BA5BA0EC046E}"/>
              </a:ext>
            </a:extLst>
          </p:cNvPr>
          <p:cNvGrpSpPr/>
          <p:nvPr/>
        </p:nvGrpSpPr>
        <p:grpSpPr>
          <a:xfrm>
            <a:off x="9600931" y="6669970"/>
            <a:ext cx="7523288" cy="3085461"/>
            <a:chOff x="9296131" y="6548782"/>
            <a:chExt cx="7523288" cy="3085461"/>
          </a:xfrm>
        </p:grpSpPr>
        <p:grpSp>
          <p:nvGrpSpPr>
            <p:cNvPr id="355" name="그룹 354">
              <a:extLst>
                <a:ext uri="{FF2B5EF4-FFF2-40B4-BE49-F238E27FC236}">
                  <a16:creationId xmlns:a16="http://schemas.microsoft.com/office/drawing/2014/main" id="{984AE6A7-660E-5EF6-A62E-F56F8E817DC4}"/>
                </a:ext>
              </a:extLst>
            </p:cNvPr>
            <p:cNvGrpSpPr/>
            <p:nvPr/>
          </p:nvGrpSpPr>
          <p:grpSpPr>
            <a:xfrm>
              <a:off x="9344677" y="6925788"/>
              <a:ext cx="6262256" cy="2708455"/>
              <a:chOff x="9143999" y="4114096"/>
              <a:chExt cx="6926514" cy="3308833"/>
            </a:xfrm>
          </p:grpSpPr>
          <p:pic>
            <p:nvPicPr>
              <p:cNvPr id="353" name="그림 15">
                <a:extLst>
                  <a:ext uri="{FF2B5EF4-FFF2-40B4-BE49-F238E27FC236}">
                    <a16:creationId xmlns:a16="http://schemas.microsoft.com/office/drawing/2014/main" id="{6B771A7F-69CE-382A-91D7-CA6CB7CF7430}"/>
                  </a:ext>
                </a:extLst>
              </p:cNvPr>
              <p:cNvPicPr/>
              <p:nvPr/>
            </p:nvPicPr>
            <p:blipFill>
              <a:blip r:embed="rId8"/>
              <a:stretch/>
            </p:blipFill>
            <p:spPr>
              <a:xfrm>
                <a:off x="9143999" y="4114096"/>
                <a:ext cx="6926513" cy="1683103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354" name="그림 4">
                <a:extLst>
                  <a:ext uri="{FF2B5EF4-FFF2-40B4-BE49-F238E27FC236}">
                    <a16:creationId xmlns:a16="http://schemas.microsoft.com/office/drawing/2014/main" id="{F186639F-F775-70BC-A217-049B26F51F94}"/>
                  </a:ext>
                </a:extLst>
              </p:cNvPr>
              <p:cNvPicPr/>
              <p:nvPr/>
            </p:nvPicPr>
            <p:blipFill>
              <a:blip r:embed="rId9"/>
              <a:stretch/>
            </p:blipFill>
            <p:spPr>
              <a:xfrm>
                <a:off x="9144000" y="5739826"/>
                <a:ext cx="6926513" cy="1683103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356" name="TextBox 12">
              <a:extLst>
                <a:ext uri="{FF2B5EF4-FFF2-40B4-BE49-F238E27FC236}">
                  <a16:creationId xmlns:a16="http://schemas.microsoft.com/office/drawing/2014/main" id="{3BC48980-C826-5517-D56E-A99EBBEC23EE}"/>
                </a:ext>
              </a:extLst>
            </p:cNvPr>
            <p:cNvSpPr/>
            <p:nvPr/>
          </p:nvSpPr>
          <p:spPr>
            <a:xfrm>
              <a:off x="15606932" y="7823889"/>
              <a:ext cx="1212487" cy="367878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ko-KR" altLang="en-US" sz="1800" b="0" strike="noStrike" spc="-1" dirty="0">
                  <a:solidFill>
                    <a:srgbClr val="000000"/>
                  </a:solidFill>
                  <a:latin typeface="Noto Sans KR"/>
                </a:rPr>
                <a:t>인증 성공</a:t>
              </a:r>
              <a:endParaRPr lang="en-US" sz="1800" b="0" strike="noStrike" spc="-1" dirty="0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357" name="TextBox 12">
              <a:extLst>
                <a:ext uri="{FF2B5EF4-FFF2-40B4-BE49-F238E27FC236}">
                  <a16:creationId xmlns:a16="http://schemas.microsoft.com/office/drawing/2014/main" id="{7F92B553-9173-4615-7B94-AB8CB114FF7E}"/>
                </a:ext>
              </a:extLst>
            </p:cNvPr>
            <p:cNvSpPr/>
            <p:nvPr/>
          </p:nvSpPr>
          <p:spPr>
            <a:xfrm>
              <a:off x="15606932" y="9266365"/>
              <a:ext cx="1212487" cy="367878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ko-KR" altLang="en-US" sz="1800" b="0" strike="noStrike" spc="-1" dirty="0">
                  <a:solidFill>
                    <a:srgbClr val="000000"/>
                  </a:solidFill>
                  <a:latin typeface="Noto Sans KR"/>
                </a:rPr>
                <a:t>인증 실패</a:t>
              </a:r>
              <a:endParaRPr lang="en-US" sz="1800" b="0" strike="noStrike" spc="-1" dirty="0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358" name="TextBox 993">
              <a:extLst>
                <a:ext uri="{FF2B5EF4-FFF2-40B4-BE49-F238E27FC236}">
                  <a16:creationId xmlns:a16="http://schemas.microsoft.com/office/drawing/2014/main" id="{FE7B89F4-8982-7CD7-AE23-89EB9966C209}"/>
                </a:ext>
              </a:extLst>
            </p:cNvPr>
            <p:cNvSpPr/>
            <p:nvPr/>
          </p:nvSpPr>
          <p:spPr>
            <a:xfrm>
              <a:off x="9296131" y="6548782"/>
              <a:ext cx="3139961" cy="367878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1" strike="noStrike" spc="-1" dirty="0">
                  <a:solidFill>
                    <a:srgbClr val="000000"/>
                  </a:solidFill>
                  <a:latin typeface="Calibri"/>
                </a:rPr>
                <a:t>[</a:t>
              </a:r>
              <a:r>
                <a:rPr lang="ko-KR" altLang="en-US" sz="1800" b="1" strike="noStrike" spc="-1" dirty="0">
                  <a:solidFill>
                    <a:srgbClr val="000000"/>
                  </a:solidFill>
                  <a:latin typeface="Calibri"/>
                </a:rPr>
                <a:t>회원가입 화면 </a:t>
              </a:r>
              <a:r>
                <a:rPr lang="en-US" altLang="ko-KR" sz="1800" b="1" strike="noStrike" spc="-1" dirty="0">
                  <a:solidFill>
                    <a:srgbClr val="000000"/>
                  </a:solidFill>
                  <a:latin typeface="Calibri"/>
                </a:rPr>
                <a:t>/ signup.html</a:t>
              </a:r>
              <a:r>
                <a:rPr lang="en-US" sz="1800" b="1" strike="noStrike" spc="-1" dirty="0">
                  <a:solidFill>
                    <a:srgbClr val="000000"/>
                  </a:solidFill>
                  <a:latin typeface="Calibri"/>
                </a:rPr>
                <a:t>]</a:t>
              </a:r>
              <a:endParaRPr lang="en-US" sz="1800" b="0" strike="noStrike" spc="-1" dirty="0">
                <a:solidFill>
                  <a:srgbClr val="000000"/>
                </a:solidFill>
                <a:latin typeface="Noto Sans KR"/>
              </a:endParaRPr>
            </a:p>
          </p:txBody>
        </p:sp>
      </p:grpSp>
      <p:cxnSp>
        <p:nvCxnSpPr>
          <p:cNvPr id="360" name="연결선: 꺾임 1004">
            <a:extLst>
              <a:ext uri="{FF2B5EF4-FFF2-40B4-BE49-F238E27FC236}">
                <a16:creationId xmlns:a16="http://schemas.microsoft.com/office/drawing/2014/main" id="{EC51D9E1-0956-5BF3-3AFE-62E6CC9FECAE}"/>
              </a:ext>
            </a:extLst>
          </p:cNvPr>
          <p:cNvCxnSpPr>
            <a:cxnSpLocks/>
            <a:stCxn id="22" idx="2"/>
            <a:endCxn id="354" idx="1"/>
          </p:cNvCxnSpPr>
          <p:nvPr/>
        </p:nvCxnSpPr>
        <p:spPr>
          <a:xfrm rot="16200000" flipH="1">
            <a:off x="6771130" y="6188228"/>
            <a:ext cx="65853" cy="5690844"/>
          </a:xfrm>
          <a:prstGeom prst="bentConnector2">
            <a:avLst/>
          </a:prstGeom>
          <a:ln w="28575">
            <a:solidFill>
              <a:srgbClr val="FF0000"/>
            </a:solidFill>
            <a:rou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802104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6787" y="356834"/>
            <a:ext cx="14426429" cy="92777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6787" y="2129656"/>
            <a:ext cx="5881908" cy="1303147"/>
          </a:xfrm>
          <a:prstGeom prst="rect">
            <a:avLst/>
          </a:prstGeom>
        </p:spPr>
        <p:txBody>
          <a:bodyPr vert="horz" wrap="square" lIns="0" tIns="12677" rIns="0" bIns="0" rtlCol="0" anchor="ctr">
            <a:spAutoFit/>
          </a:bodyPr>
          <a:lstStyle/>
          <a:p>
            <a:pPr marL="12677">
              <a:lnSpc>
                <a:spcPct val="100000"/>
              </a:lnSpc>
              <a:spcBef>
                <a:spcPts val="100"/>
              </a:spcBef>
            </a:pPr>
            <a:r>
              <a:rPr sz="8385" b="1" spc="-5" dirty="0"/>
              <a:t>C</a:t>
            </a:r>
            <a:r>
              <a:rPr sz="8385" b="1" dirty="0"/>
              <a:t>O</a:t>
            </a:r>
            <a:r>
              <a:rPr sz="8385" b="1" spc="-5" dirty="0"/>
              <a:t>NT</a:t>
            </a:r>
            <a:r>
              <a:rPr sz="8385" b="1" dirty="0"/>
              <a:t>E</a:t>
            </a:r>
            <a:r>
              <a:rPr sz="8385" b="1" spc="-5" dirty="0"/>
              <a:t>NT</a:t>
            </a:r>
            <a:r>
              <a:rPr sz="8385" b="1" dirty="0"/>
              <a:t>S</a:t>
            </a:r>
            <a:endParaRPr sz="8385" dirty="0"/>
          </a:p>
        </p:txBody>
      </p:sp>
      <p:sp>
        <p:nvSpPr>
          <p:cNvPr id="4" name="object 4"/>
          <p:cNvSpPr txBox="1"/>
          <p:nvPr/>
        </p:nvSpPr>
        <p:spPr>
          <a:xfrm>
            <a:off x="7698876" y="3393717"/>
            <a:ext cx="3980431" cy="4254249"/>
          </a:xfrm>
          <a:prstGeom prst="rect">
            <a:avLst/>
          </a:prstGeom>
        </p:spPr>
        <p:txBody>
          <a:bodyPr vert="horz" wrap="square" lIns="0" tIns="167964" rIns="0" bIns="0" rtlCol="0">
            <a:spAutoFit/>
          </a:bodyPr>
          <a:lstStyle/>
          <a:p>
            <a:pPr marL="12677">
              <a:spcBef>
                <a:spcPts val="1278"/>
              </a:spcBef>
            </a:pPr>
            <a:r>
              <a:rPr lang="en-US" altLang="ko-KR" sz="4000" spc="-5" dirty="0">
                <a:latin typeface="Arial"/>
                <a:cs typeface="Arial"/>
              </a:rPr>
              <a:t>01</a:t>
            </a:r>
            <a:r>
              <a:rPr lang="ko-KR" altLang="en-US" sz="4000" dirty="0">
                <a:latin typeface="Arial"/>
                <a:cs typeface="Arial"/>
              </a:rPr>
              <a:t> </a:t>
            </a:r>
            <a:r>
              <a:rPr lang="ko-KR" altLang="en-US" sz="4000" spc="-408" dirty="0">
                <a:latin typeface="Arial"/>
                <a:cs typeface="Arial"/>
              </a:rPr>
              <a:t> 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  <a:cs typeface="바탕"/>
              </a:rPr>
              <a:t>프로젝트개요</a:t>
            </a: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  <a:cs typeface="바탕"/>
            </a:endParaRPr>
          </a:p>
          <a:p>
            <a:pPr marL="12677">
              <a:spcBef>
                <a:spcPts val="1278"/>
              </a:spcBef>
            </a:pPr>
            <a:r>
              <a:rPr lang="en-US" sz="2396" spc="-5" dirty="0">
                <a:latin typeface="Arial Unicode MS"/>
                <a:cs typeface="Arial Unicode MS"/>
              </a:rPr>
              <a:t>  	          </a:t>
            </a:r>
            <a:r>
              <a:rPr sz="2396" spc="-5" dirty="0">
                <a:latin typeface="+mn-ea"/>
                <a:cs typeface="Arial Unicode MS"/>
              </a:rPr>
              <a:t>1-1</a:t>
            </a:r>
            <a:r>
              <a:rPr sz="1897" spc="-5" dirty="0">
                <a:latin typeface="+mn-ea"/>
                <a:cs typeface="바탕"/>
              </a:rPr>
              <a:t>.</a:t>
            </a:r>
            <a:r>
              <a:rPr sz="1897" spc="-90" dirty="0">
                <a:latin typeface="+mn-ea"/>
                <a:cs typeface="바탕"/>
              </a:rPr>
              <a:t> </a:t>
            </a:r>
            <a:r>
              <a:rPr sz="1897" dirty="0">
                <a:latin typeface="+mn-ea"/>
                <a:cs typeface="바탕"/>
              </a:rPr>
              <a:t>개발동기</a:t>
            </a:r>
          </a:p>
          <a:p>
            <a:pPr marL="1719654">
              <a:spcBef>
                <a:spcPts val="649"/>
              </a:spcBef>
            </a:pPr>
            <a:r>
              <a:rPr sz="2396" spc="-5" dirty="0">
                <a:latin typeface="+mn-ea"/>
                <a:cs typeface="Arial Unicode MS"/>
              </a:rPr>
              <a:t>1-2.</a:t>
            </a:r>
            <a:r>
              <a:rPr sz="2396" spc="-95" dirty="0">
                <a:latin typeface="+mn-ea"/>
                <a:cs typeface="Arial Unicode MS"/>
              </a:rPr>
              <a:t> </a:t>
            </a:r>
            <a:r>
              <a:rPr sz="1897" dirty="0" err="1">
                <a:latin typeface="+mn-ea"/>
                <a:cs typeface="바탕"/>
              </a:rPr>
              <a:t>기획의도</a:t>
            </a:r>
            <a:endParaRPr lang="en-US" sz="1897" dirty="0">
              <a:latin typeface="+mn-ea"/>
              <a:cs typeface="바탕"/>
            </a:endParaRPr>
          </a:p>
          <a:p>
            <a:pPr marL="1719654">
              <a:spcBef>
                <a:spcPts val="649"/>
              </a:spcBef>
            </a:pPr>
            <a:endParaRPr sz="1897" dirty="0">
              <a:latin typeface="+mn-ea"/>
              <a:cs typeface="바탕"/>
            </a:endParaRPr>
          </a:p>
          <a:p>
            <a:pPr marL="12677">
              <a:spcBef>
                <a:spcPts val="1278"/>
              </a:spcBef>
            </a:pPr>
            <a:r>
              <a:rPr lang="en-US" altLang="ko-KR" sz="4000" spc="-5" dirty="0">
                <a:latin typeface="Arial"/>
                <a:cs typeface="Arial"/>
              </a:rPr>
              <a:t>02</a:t>
            </a:r>
            <a:r>
              <a:rPr lang="ko-KR" altLang="en-US" sz="4000" dirty="0">
                <a:latin typeface="Arial"/>
                <a:cs typeface="Arial"/>
              </a:rPr>
              <a:t> </a:t>
            </a:r>
            <a:r>
              <a:rPr lang="ko-KR" altLang="en-US" sz="4000" spc="-408" dirty="0">
                <a:latin typeface="Arial"/>
                <a:cs typeface="Arial"/>
              </a:rPr>
              <a:t> 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  <a:cs typeface="바탕"/>
              </a:rPr>
              <a:t>진행프로세스</a:t>
            </a: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  <a:cs typeface="바탕"/>
            </a:endParaRPr>
          </a:p>
          <a:p>
            <a:pPr marL="1738036">
              <a:spcBef>
                <a:spcPts val="594"/>
              </a:spcBef>
            </a:pPr>
            <a:r>
              <a:rPr sz="2396" spc="-5" dirty="0">
                <a:latin typeface="+mn-ea"/>
                <a:cs typeface="Arial Unicode MS"/>
              </a:rPr>
              <a:t>2-1</a:t>
            </a:r>
            <a:r>
              <a:rPr sz="1897" spc="-5" dirty="0">
                <a:latin typeface="+mn-ea"/>
                <a:cs typeface="바탕"/>
              </a:rPr>
              <a:t>.</a:t>
            </a:r>
            <a:r>
              <a:rPr sz="1897" spc="-90" dirty="0">
                <a:latin typeface="+mn-ea"/>
                <a:cs typeface="바탕"/>
              </a:rPr>
              <a:t> </a:t>
            </a:r>
            <a:r>
              <a:rPr sz="1897" dirty="0" err="1">
                <a:latin typeface="+mn-ea"/>
                <a:cs typeface="바탕"/>
              </a:rPr>
              <a:t>개발일정</a:t>
            </a:r>
            <a:endParaRPr sz="1897" dirty="0">
              <a:latin typeface="+mn-ea"/>
              <a:cs typeface="바탕"/>
            </a:endParaRPr>
          </a:p>
          <a:p>
            <a:pPr marL="1719654">
              <a:spcBef>
                <a:spcPts val="569"/>
              </a:spcBef>
            </a:pPr>
            <a:r>
              <a:rPr sz="2396" spc="-5" dirty="0">
                <a:latin typeface="+mn-ea"/>
                <a:cs typeface="Arial Unicode MS"/>
              </a:rPr>
              <a:t>2-2.</a:t>
            </a:r>
            <a:r>
              <a:rPr sz="2396" spc="-95" dirty="0">
                <a:latin typeface="+mn-ea"/>
                <a:cs typeface="Arial Unicode MS"/>
              </a:rPr>
              <a:t> </a:t>
            </a:r>
            <a:r>
              <a:rPr sz="1897" dirty="0" err="1">
                <a:latin typeface="+mn-ea"/>
                <a:cs typeface="바탕"/>
              </a:rPr>
              <a:t>개발환경</a:t>
            </a:r>
            <a:endParaRPr lang="en-US" sz="1897" dirty="0">
              <a:latin typeface="+mn-ea"/>
              <a:cs typeface="바탕"/>
            </a:endParaRPr>
          </a:p>
          <a:p>
            <a:pPr marL="1719654">
              <a:spcBef>
                <a:spcPts val="569"/>
              </a:spcBef>
            </a:pPr>
            <a:r>
              <a:rPr sz="2396" spc="-5" dirty="0">
                <a:latin typeface="+mn-ea"/>
                <a:cs typeface="Arial Unicode MS"/>
              </a:rPr>
              <a:t>2</a:t>
            </a:r>
            <a:r>
              <a:rPr lang="en-US" altLang="ko-KR" sz="2396" spc="-5" dirty="0">
                <a:latin typeface="+mn-ea"/>
                <a:cs typeface="Arial Unicode MS"/>
              </a:rPr>
              <a:t>-</a:t>
            </a:r>
            <a:r>
              <a:rPr sz="2396" spc="-5" dirty="0">
                <a:latin typeface="+mn-ea"/>
                <a:cs typeface="Arial Unicode MS"/>
              </a:rPr>
              <a:t>3.</a:t>
            </a:r>
            <a:r>
              <a:rPr sz="2396" spc="-90" dirty="0">
                <a:latin typeface="+mn-ea"/>
                <a:cs typeface="Arial Unicode MS"/>
              </a:rPr>
              <a:t> </a:t>
            </a:r>
            <a:r>
              <a:rPr sz="1897" dirty="0">
                <a:latin typeface="+mn-ea"/>
                <a:cs typeface="바탕"/>
              </a:rPr>
              <a:t>개인역할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953296" y="3399527"/>
            <a:ext cx="3529968" cy="2039551"/>
          </a:xfrm>
          <a:prstGeom prst="rect">
            <a:avLst/>
          </a:prstGeom>
        </p:spPr>
        <p:txBody>
          <a:bodyPr vert="horz" wrap="square" lIns="0" tIns="162260" rIns="0" bIns="0" rtlCol="0">
            <a:spAutoFit/>
          </a:bodyPr>
          <a:lstStyle/>
          <a:p>
            <a:pPr marL="12677">
              <a:spcBef>
                <a:spcPts val="1278"/>
              </a:spcBef>
            </a:pPr>
            <a:r>
              <a:rPr sz="4000" spc="-5" dirty="0">
                <a:latin typeface="Arial"/>
                <a:cs typeface="Arial"/>
              </a:rPr>
              <a:t>0</a:t>
            </a:r>
            <a:r>
              <a:rPr sz="4000" dirty="0">
                <a:latin typeface="Arial"/>
                <a:cs typeface="Arial"/>
              </a:rPr>
              <a:t>3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sz="4000" spc="-408" dirty="0">
                <a:latin typeface="Arial"/>
                <a:cs typeface="Arial"/>
              </a:rPr>
              <a:t> </a:t>
            </a:r>
            <a:r>
              <a:rPr sz="4000" dirty="0">
                <a:latin typeface="휴먼모음T" panose="02030504000101010101" pitchFamily="18" charset="-127"/>
                <a:ea typeface="휴먼모음T" panose="02030504000101010101" pitchFamily="18" charset="-127"/>
                <a:cs typeface="바탕"/>
              </a:rPr>
              <a:t>프로젝트상세</a:t>
            </a:r>
          </a:p>
          <a:p>
            <a:pPr marL="1831212">
              <a:spcBef>
                <a:spcPts val="644"/>
              </a:spcBef>
            </a:pPr>
            <a:r>
              <a:rPr sz="2396" spc="-5" dirty="0">
                <a:latin typeface="+mn-ea"/>
                <a:cs typeface="Arial Unicode MS"/>
              </a:rPr>
              <a:t>3-1</a:t>
            </a:r>
            <a:r>
              <a:rPr sz="1897" spc="-5" dirty="0">
                <a:latin typeface="+mn-ea"/>
                <a:cs typeface="바탕"/>
              </a:rPr>
              <a:t>.ERD</a:t>
            </a:r>
            <a:endParaRPr lang="en-US" sz="1897" spc="-5" dirty="0">
              <a:latin typeface="+mn-ea"/>
              <a:cs typeface="바탕"/>
            </a:endParaRPr>
          </a:p>
          <a:p>
            <a:pPr marL="1831212">
              <a:spcBef>
                <a:spcPts val="644"/>
              </a:spcBef>
            </a:pPr>
            <a:r>
              <a:rPr lang="en-US" altLang="ko-KR" sz="2396" spc="-5" dirty="0">
                <a:latin typeface="+mn-ea"/>
                <a:cs typeface="Arial Unicode MS"/>
              </a:rPr>
              <a:t>3-2</a:t>
            </a:r>
            <a:r>
              <a:rPr lang="en-US" altLang="ko-KR" sz="1897" spc="-5" dirty="0">
                <a:latin typeface="+mn-ea"/>
                <a:cs typeface="바탕"/>
              </a:rPr>
              <a:t>.</a:t>
            </a:r>
            <a:r>
              <a:rPr lang="ko-KR" altLang="en-US" sz="1897" spc="-5" dirty="0">
                <a:latin typeface="+mn-ea"/>
                <a:cs typeface="바탕"/>
              </a:rPr>
              <a:t>기능설명</a:t>
            </a:r>
            <a:endParaRPr lang="en-US" altLang="ko-KR" sz="1897" dirty="0">
              <a:latin typeface="+mn-ea"/>
              <a:cs typeface="바탕"/>
            </a:endParaRPr>
          </a:p>
          <a:p>
            <a:pPr marL="1831212">
              <a:spcBef>
                <a:spcPts val="644"/>
              </a:spcBef>
            </a:pPr>
            <a:endParaRPr sz="1897" dirty="0">
              <a:latin typeface="+mn-ea"/>
              <a:cs typeface="바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953296" y="5520841"/>
            <a:ext cx="3275088" cy="2375739"/>
          </a:xfrm>
          <a:prstGeom prst="rect">
            <a:avLst/>
          </a:prstGeom>
        </p:spPr>
        <p:txBody>
          <a:bodyPr vert="horz" wrap="square" lIns="0" tIns="139442" rIns="0" bIns="0" rtlCol="0">
            <a:spAutoFit/>
          </a:bodyPr>
          <a:lstStyle/>
          <a:p>
            <a:pPr marL="12677">
              <a:spcBef>
                <a:spcPts val="1098"/>
              </a:spcBef>
            </a:pPr>
            <a:r>
              <a:rPr sz="4000" spc="-5" dirty="0">
                <a:latin typeface="Arial"/>
                <a:cs typeface="Arial"/>
              </a:rPr>
              <a:t>04</a:t>
            </a:r>
            <a:r>
              <a:rPr lang="en-US" sz="4000" spc="-5" dirty="0">
                <a:latin typeface="Arial"/>
                <a:cs typeface="Arial"/>
              </a:rPr>
              <a:t> </a:t>
            </a:r>
            <a:r>
              <a:rPr sz="4000" spc="-5" dirty="0" err="1">
                <a:latin typeface="휴먼모음T" panose="02030504000101010101" pitchFamily="18" charset="-127"/>
                <a:ea typeface="휴먼모음T" panose="02030504000101010101" pitchFamily="18" charset="-127"/>
                <a:cs typeface="바탕"/>
              </a:rPr>
              <a:t>프로젝트시연</a:t>
            </a:r>
            <a:endParaRPr lang="en-US" sz="4000" dirty="0">
              <a:latin typeface="휴먼모음T" panose="02030504000101010101" pitchFamily="18" charset="-127"/>
              <a:ea typeface="휴먼모음T" panose="02030504000101010101" pitchFamily="18" charset="-127"/>
              <a:cs typeface="바탕"/>
            </a:endParaRPr>
          </a:p>
          <a:p>
            <a:pPr marL="12677" algn="r">
              <a:spcBef>
                <a:spcPts val="1098"/>
              </a:spcBef>
            </a:pPr>
            <a:r>
              <a:rPr lang="en-US" altLang="ko-KR" sz="2595" spc="-5" dirty="0">
                <a:latin typeface="휴먼모음T" panose="02030504000101010101" pitchFamily="18" charset="-127"/>
                <a:ea typeface="휴먼모음T" panose="02030504000101010101" pitchFamily="18" charset="-127"/>
                <a:cs typeface="Arial Unicode MS"/>
              </a:rPr>
              <a:t> </a:t>
            </a:r>
            <a:r>
              <a:rPr lang="en-US" altLang="ko-KR" sz="2396" spc="-5" dirty="0">
                <a:latin typeface="+mn-ea"/>
                <a:cs typeface="Arial Unicode MS"/>
              </a:rPr>
              <a:t>4-1.</a:t>
            </a:r>
            <a:r>
              <a:rPr lang="ko-KR" altLang="en-US" sz="2396" spc="-95" dirty="0">
                <a:latin typeface="+mn-ea"/>
                <a:cs typeface="Arial Unicode MS"/>
              </a:rPr>
              <a:t> </a:t>
            </a:r>
            <a:r>
              <a:rPr lang="ko-KR" altLang="en-US" sz="1897" dirty="0">
                <a:latin typeface="+mn-ea"/>
                <a:cs typeface="바탕"/>
              </a:rPr>
              <a:t>시연영상</a:t>
            </a:r>
            <a:endParaRPr lang="en-US" altLang="ko-KR" sz="1897" dirty="0">
              <a:latin typeface="+mn-ea"/>
              <a:cs typeface="바탕"/>
            </a:endParaRPr>
          </a:p>
          <a:p>
            <a:pPr marL="12677" algn="r">
              <a:spcBef>
                <a:spcPts val="1098"/>
              </a:spcBef>
            </a:pPr>
            <a:r>
              <a:rPr sz="2396" spc="-5" dirty="0">
                <a:latin typeface="+mn-ea"/>
                <a:cs typeface="Arial Unicode MS"/>
              </a:rPr>
              <a:t>4-2.</a:t>
            </a:r>
            <a:r>
              <a:rPr sz="2396" spc="-95" dirty="0">
                <a:latin typeface="+mn-ea"/>
                <a:cs typeface="Arial Unicode MS"/>
              </a:rPr>
              <a:t> </a:t>
            </a:r>
            <a:r>
              <a:rPr sz="1897" dirty="0" err="1">
                <a:latin typeface="+mn-ea"/>
                <a:cs typeface="바탕"/>
              </a:rPr>
              <a:t>문제해결</a:t>
            </a:r>
            <a:endParaRPr lang="en-US" sz="1897" dirty="0">
              <a:latin typeface="+mn-ea"/>
              <a:cs typeface="바탕"/>
            </a:endParaRPr>
          </a:p>
          <a:p>
            <a:pPr marL="12677" algn="r">
              <a:spcBef>
                <a:spcPts val="1098"/>
              </a:spcBef>
            </a:pPr>
            <a:r>
              <a:rPr sz="2396" spc="-5" dirty="0">
                <a:latin typeface="+mn-ea"/>
                <a:cs typeface="Arial Unicode MS"/>
              </a:rPr>
              <a:t>4-3.</a:t>
            </a:r>
            <a:r>
              <a:rPr sz="2396" spc="-90" dirty="0">
                <a:latin typeface="+mn-ea"/>
                <a:cs typeface="Arial Unicode MS"/>
              </a:rPr>
              <a:t> </a:t>
            </a:r>
            <a:r>
              <a:rPr sz="1897" dirty="0">
                <a:latin typeface="+mn-ea"/>
                <a:cs typeface="바탕"/>
              </a:rPr>
              <a:t>개발리뷰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그룹 6"/>
          <p:cNvGrpSpPr/>
          <p:nvPr/>
        </p:nvGrpSpPr>
        <p:grpSpPr>
          <a:xfrm>
            <a:off x="513360" y="149760"/>
            <a:ext cx="17279640" cy="951840"/>
            <a:chOff x="513360" y="149760"/>
            <a:chExt cx="17279640" cy="951840"/>
          </a:xfrm>
        </p:grpSpPr>
        <p:grpSp>
          <p:nvGrpSpPr>
            <p:cNvPr id="304" name="그룹 1001"/>
            <p:cNvGrpSpPr/>
            <p:nvPr/>
          </p:nvGrpSpPr>
          <p:grpSpPr>
            <a:xfrm>
              <a:off x="513360" y="1042200"/>
              <a:ext cx="17279640" cy="59400"/>
              <a:chOff x="513360" y="1042200"/>
              <a:chExt cx="17279640" cy="59400"/>
            </a:xfrm>
          </p:grpSpPr>
          <p:pic>
            <p:nvPicPr>
              <p:cNvPr id="305" name="Object 5"/>
              <p:cNvPicPr/>
              <p:nvPr/>
            </p:nvPicPr>
            <p:blipFill>
              <a:blip r:embed="rId2"/>
              <a:stretch/>
            </p:blipFill>
            <p:spPr>
              <a:xfrm>
                <a:off x="513360" y="1042200"/>
                <a:ext cx="17279640" cy="5940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306" name="그룹 1002"/>
            <p:cNvGrpSpPr/>
            <p:nvPr/>
          </p:nvGrpSpPr>
          <p:grpSpPr>
            <a:xfrm>
              <a:off x="513360" y="149760"/>
              <a:ext cx="17279640" cy="432360"/>
              <a:chOff x="513360" y="149760"/>
              <a:chExt cx="17279640" cy="432360"/>
            </a:xfrm>
          </p:grpSpPr>
          <p:pic>
            <p:nvPicPr>
              <p:cNvPr id="307" name="Object 8"/>
              <p:cNvPicPr/>
              <p:nvPr/>
            </p:nvPicPr>
            <p:blipFill>
              <a:blip r:embed="rId3"/>
              <a:stretch/>
            </p:blipFill>
            <p:spPr>
              <a:xfrm>
                <a:off x="513360" y="149760"/>
                <a:ext cx="17279640" cy="43236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308" name="TextBox 3"/>
            <p:cNvSpPr/>
            <p:nvPr/>
          </p:nvSpPr>
          <p:spPr>
            <a:xfrm>
              <a:off x="513360" y="457200"/>
              <a:ext cx="11048760" cy="583321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ko-KR" altLang="ko-KR" sz="3200" b="1" strike="noStrike" spc="-1" dirty="0">
                  <a:solidFill>
                    <a:srgbClr val="000000"/>
                  </a:solidFill>
                  <a:latin typeface="Calibri"/>
                </a:rPr>
                <a:t>기</a:t>
              </a:r>
              <a:r>
                <a:rPr lang="ko-KR" altLang="en-US" sz="3200" b="1" strike="noStrike" spc="-1" dirty="0">
                  <a:solidFill>
                    <a:srgbClr val="000000"/>
                  </a:solidFill>
                  <a:latin typeface="Calibri"/>
                </a:rPr>
                <a:t>능 상세</a:t>
              </a:r>
              <a:r>
                <a:rPr lang="ko-KR" altLang="ko-KR" sz="3200" b="1" strike="noStrike" spc="-1" dirty="0">
                  <a:solidFill>
                    <a:srgbClr val="000000"/>
                  </a:solidFill>
                  <a:latin typeface="Calibri"/>
                </a:rPr>
                <a:t>설명</a:t>
              </a:r>
              <a:r>
                <a:rPr lang="ko-KR" sz="3200" b="1" strike="noStrike" spc="-1" dirty="0">
                  <a:solidFill>
                    <a:srgbClr val="000000"/>
                  </a:solidFill>
                  <a:latin typeface="Calibri"/>
                </a:rPr>
                <a:t> </a:t>
              </a:r>
              <a:r>
                <a:rPr lang="en-US" sz="3200" b="1" strike="noStrike" spc="-1" dirty="0">
                  <a:solidFill>
                    <a:srgbClr val="000000"/>
                  </a:solidFill>
                  <a:latin typeface="Calibri"/>
                </a:rPr>
                <a:t>(</a:t>
              </a:r>
              <a:r>
                <a:rPr lang="ko-KR" altLang="en-US" sz="3200" b="1" strike="noStrike" spc="-1" dirty="0">
                  <a:solidFill>
                    <a:srgbClr val="000000"/>
                  </a:solidFill>
                  <a:latin typeface="Calibri"/>
                </a:rPr>
                <a:t>게시글 업로드 기능 </a:t>
              </a:r>
              <a:r>
                <a:rPr lang="en-US" altLang="ko-KR" sz="3200" b="1" strike="noStrike" spc="-1" dirty="0">
                  <a:solidFill>
                    <a:srgbClr val="000000"/>
                  </a:solidFill>
                  <a:latin typeface="Calibri"/>
                </a:rPr>
                <a:t>- 1</a:t>
              </a:r>
              <a:r>
                <a:rPr lang="en-US" sz="3200" b="1" strike="noStrike" spc="-1" dirty="0">
                  <a:solidFill>
                    <a:srgbClr val="000000"/>
                  </a:solidFill>
                  <a:latin typeface="Calibri"/>
                </a:rPr>
                <a:t>)</a:t>
              </a:r>
              <a:endParaRPr lang="en-US" sz="3200" b="0" strike="noStrike" spc="-1" dirty="0">
                <a:solidFill>
                  <a:srgbClr val="000000"/>
                </a:solidFill>
                <a:latin typeface="Noto Sans KR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3CC29C46-4CC2-4651-8B59-6C4659EE6D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01" t="33850" r="35595" b="51448"/>
          <a:stretch/>
        </p:blipFill>
        <p:spPr>
          <a:xfrm>
            <a:off x="1067472" y="3005867"/>
            <a:ext cx="7348395" cy="12013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37D4EE-835C-2008-98C1-82211945742C}"/>
              </a:ext>
            </a:extLst>
          </p:cNvPr>
          <p:cNvSpPr txBox="1"/>
          <p:nvPr/>
        </p:nvSpPr>
        <p:spPr>
          <a:xfrm>
            <a:off x="1067472" y="4616867"/>
            <a:ext cx="7931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MultipartFile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인터페이스 방식을 통해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file 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변수 선언 후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uploadDTO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객체를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ArrayList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배열로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uploadDTOs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에  담은 후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uploadService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에서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uploads </a:t>
            </a:r>
            <a:r>
              <a:rPr lang="ko-KR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메소드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 실행  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F592CC-FD73-FC9B-6910-42DE7A775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1209" y="2537061"/>
            <a:ext cx="6023553" cy="48707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52CE53-A36B-3DE3-8B0C-0A8D1CDD72B1}"/>
              </a:ext>
            </a:extLst>
          </p:cNvPr>
          <p:cNvSpPr txBox="1"/>
          <p:nvPr/>
        </p:nvSpPr>
        <p:spPr>
          <a:xfrm>
            <a:off x="10831209" y="7809736"/>
            <a:ext cx="63622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@Value</a:t>
            </a:r>
            <a:r>
              <a:rPr lang="ko-KR" altLang="en-US" dirty="0"/>
              <a:t>로 </a:t>
            </a:r>
            <a:r>
              <a:rPr lang="en-US" altLang="ko-KR" dirty="0" err="1"/>
              <a:t>application.properties</a:t>
            </a:r>
            <a:r>
              <a:rPr lang="en-US" altLang="ko-KR" dirty="0"/>
              <a:t> </a:t>
            </a:r>
            <a:r>
              <a:rPr lang="ko-KR" altLang="en-US" dirty="0"/>
              <a:t>파일 경로 </a:t>
            </a:r>
            <a:r>
              <a:rPr lang="ko-KR" altLang="en-US" dirty="0" err="1"/>
              <a:t>에너테이션</a:t>
            </a:r>
            <a:r>
              <a:rPr lang="ko-KR" altLang="en-US" dirty="0"/>
              <a:t> 설정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MultipartFile</a:t>
            </a:r>
            <a:r>
              <a:rPr lang="ko-KR" altLang="en-US" dirty="0"/>
              <a:t>을 통한 </a:t>
            </a:r>
            <a:r>
              <a:rPr lang="en-US" altLang="ko-KR" dirty="0"/>
              <a:t>file</a:t>
            </a:r>
            <a:r>
              <a:rPr lang="ko-KR" altLang="en-US" dirty="0"/>
              <a:t>을 전달 받아 파일 기존 이름을 얻은 후</a:t>
            </a:r>
            <a:r>
              <a:rPr lang="en-US" altLang="ko-KR" dirty="0"/>
              <a:t> UUID </a:t>
            </a:r>
            <a:r>
              <a:rPr lang="ko-KR" altLang="en-US" dirty="0"/>
              <a:t>고유번호 생성 후 파일명을 </a:t>
            </a:r>
            <a:r>
              <a:rPr lang="en-US" altLang="ko-KR" dirty="0" err="1"/>
              <a:t>uuid</a:t>
            </a:r>
            <a:r>
              <a:rPr lang="en-US" altLang="ko-KR" dirty="0"/>
              <a:t>_</a:t>
            </a:r>
            <a:r>
              <a:rPr lang="ko-KR" altLang="en-US" dirty="0"/>
              <a:t>업로드파일명으로 호출하여 실제 파일을 저장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uploadDTO</a:t>
            </a:r>
            <a:r>
              <a:rPr lang="en-US" altLang="ko-KR" dirty="0"/>
              <a:t> </a:t>
            </a:r>
            <a:r>
              <a:rPr lang="ko-KR" altLang="en-US" dirty="0"/>
              <a:t>객체에 </a:t>
            </a:r>
            <a:r>
              <a:rPr lang="en-US" altLang="ko-KR" dirty="0"/>
              <a:t>UUID, </a:t>
            </a:r>
            <a:r>
              <a:rPr lang="ko-KR" altLang="en-US" dirty="0"/>
              <a:t>저장된 파일명</a:t>
            </a:r>
            <a:r>
              <a:rPr lang="en-US" altLang="ko-KR" dirty="0"/>
              <a:t>, </a:t>
            </a:r>
            <a:r>
              <a:rPr lang="ko-KR" altLang="en-US" dirty="0"/>
              <a:t>이미지 여부를 설정 후 반환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A9900B-8B27-F2BC-9BC2-4A0C19A63FC7}"/>
              </a:ext>
            </a:extLst>
          </p:cNvPr>
          <p:cNvSpPr txBox="1"/>
          <p:nvPr/>
        </p:nvSpPr>
        <p:spPr>
          <a:xfrm>
            <a:off x="1067472" y="8963434"/>
            <a:ext cx="7348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반환된 </a:t>
            </a:r>
            <a:r>
              <a:rPr lang="en-US" altLang="ko-KR" dirty="0"/>
              <a:t>UUID, </a:t>
            </a:r>
            <a:r>
              <a:rPr lang="ko-KR" altLang="en-US" dirty="0"/>
              <a:t>파일명</a:t>
            </a:r>
            <a:r>
              <a:rPr lang="en-US" altLang="ko-KR" dirty="0"/>
              <a:t>, </a:t>
            </a:r>
            <a:r>
              <a:rPr lang="ko-KR" altLang="en-US" dirty="0"/>
              <a:t>이미지로 </a:t>
            </a:r>
            <a:r>
              <a:rPr lang="en-US" altLang="ko-KR" dirty="0" err="1"/>
              <a:t>uploadDTO</a:t>
            </a:r>
            <a:r>
              <a:rPr lang="en-US" altLang="ko-KR" dirty="0"/>
              <a:t> </a:t>
            </a:r>
            <a:r>
              <a:rPr lang="ko-KR" altLang="en-US" dirty="0"/>
              <a:t>객체에 추가하여 </a:t>
            </a:r>
            <a:r>
              <a:rPr lang="en-US" altLang="ko-KR" dirty="0" err="1"/>
              <a:t>boardService</a:t>
            </a:r>
            <a:r>
              <a:rPr lang="ko-KR" altLang="en-US" dirty="0"/>
              <a:t>의 </a:t>
            </a:r>
            <a:r>
              <a:rPr lang="en-US" altLang="ko-KR" dirty="0"/>
              <a:t>create </a:t>
            </a:r>
            <a:r>
              <a:rPr lang="ko-KR" altLang="en-US" dirty="0"/>
              <a:t>메소드로 전달</a:t>
            </a:r>
            <a:endParaRPr lang="en-US" altLang="ko-KR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01B8B7B-A1A2-99A2-2BF4-8A607847C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3336" y="1719196"/>
            <a:ext cx="6059297" cy="293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2A85F0-D71F-4871-ABE5-3DEE3D19C780}"/>
              </a:ext>
            </a:extLst>
          </p:cNvPr>
          <p:cNvSpPr txBox="1"/>
          <p:nvPr/>
        </p:nvSpPr>
        <p:spPr>
          <a:xfrm>
            <a:off x="1067472" y="4207203"/>
            <a:ext cx="1950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[boardController.java]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65341B-7276-40A8-4FAC-F7B0E6F185F8}"/>
              </a:ext>
            </a:extLst>
          </p:cNvPr>
          <p:cNvSpPr txBox="1"/>
          <p:nvPr/>
        </p:nvSpPr>
        <p:spPr>
          <a:xfrm>
            <a:off x="10831209" y="7407781"/>
            <a:ext cx="1950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[UploadService.java]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C9D988-6244-7F5F-17AE-04B3BB90764F}"/>
              </a:ext>
            </a:extLst>
          </p:cNvPr>
          <p:cNvSpPr txBox="1"/>
          <p:nvPr/>
        </p:nvSpPr>
        <p:spPr>
          <a:xfrm>
            <a:off x="1067472" y="8481116"/>
            <a:ext cx="1950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[boardController.java]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45BFED-31CE-ABC1-F48E-D90C2A83FD7B}"/>
              </a:ext>
            </a:extLst>
          </p:cNvPr>
          <p:cNvSpPr txBox="1"/>
          <p:nvPr/>
        </p:nvSpPr>
        <p:spPr>
          <a:xfrm>
            <a:off x="10795465" y="2024707"/>
            <a:ext cx="1950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[</a:t>
            </a:r>
            <a:r>
              <a:rPr lang="en-US" altLang="ko-KR" sz="1400" dirty="0" err="1"/>
              <a:t>application.properties</a:t>
            </a:r>
            <a:r>
              <a:rPr lang="en-US" altLang="ko-KR" sz="1400" dirty="0"/>
              <a:t>]</a:t>
            </a: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5BAA51BE-F448-F4C2-4C17-3D72C4268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472" y="5658985"/>
            <a:ext cx="7348395" cy="2822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7DE5997-A218-2BA8-0D72-8B1A9CBBF5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7472" y="1335641"/>
            <a:ext cx="2972215" cy="1438476"/>
          </a:xfrm>
          <a:prstGeom prst="rect">
            <a:avLst/>
          </a:prstGeom>
        </p:spPr>
      </p:pic>
      <p:cxnSp>
        <p:nvCxnSpPr>
          <p:cNvPr id="14" name="연결선: 꺾임 1004">
            <a:extLst>
              <a:ext uri="{FF2B5EF4-FFF2-40B4-BE49-F238E27FC236}">
                <a16:creationId xmlns:a16="http://schemas.microsoft.com/office/drawing/2014/main" id="{2E77A35F-F8EF-AD2E-4B8B-B6C37611105A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8415867" y="3606536"/>
            <a:ext cx="2415342" cy="142116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round/>
            <a:tailEnd type="triangle" w="med" len="med"/>
          </a:ln>
        </p:spPr>
      </p:cxnSp>
      <p:cxnSp>
        <p:nvCxnSpPr>
          <p:cNvPr id="15" name="연결선: 꺾임 1004">
            <a:extLst>
              <a:ext uri="{FF2B5EF4-FFF2-40B4-BE49-F238E27FC236}">
                <a16:creationId xmlns:a16="http://schemas.microsoft.com/office/drawing/2014/main" id="{FD5158F6-1ABC-07D0-8F74-8C1BFD164BAD}"/>
              </a:ext>
            </a:extLst>
          </p:cNvPr>
          <p:cNvCxnSpPr>
            <a:cxnSpLocks/>
            <a:endCxn id="12" idx="3"/>
          </p:cNvCxnSpPr>
          <p:nvPr/>
        </p:nvCxnSpPr>
        <p:spPr>
          <a:xfrm rot="10800000" flipV="1">
            <a:off x="8415867" y="5366559"/>
            <a:ext cx="2415342" cy="170349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rou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77894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그룹 6"/>
          <p:cNvGrpSpPr/>
          <p:nvPr/>
        </p:nvGrpSpPr>
        <p:grpSpPr>
          <a:xfrm>
            <a:off x="513360" y="149760"/>
            <a:ext cx="17279640" cy="951840"/>
            <a:chOff x="513360" y="149760"/>
            <a:chExt cx="17279640" cy="951840"/>
          </a:xfrm>
        </p:grpSpPr>
        <p:grpSp>
          <p:nvGrpSpPr>
            <p:cNvPr id="304" name="그룹 1001"/>
            <p:cNvGrpSpPr/>
            <p:nvPr/>
          </p:nvGrpSpPr>
          <p:grpSpPr>
            <a:xfrm>
              <a:off x="513360" y="1042200"/>
              <a:ext cx="17279640" cy="59400"/>
              <a:chOff x="513360" y="1042200"/>
              <a:chExt cx="17279640" cy="59400"/>
            </a:xfrm>
          </p:grpSpPr>
          <p:pic>
            <p:nvPicPr>
              <p:cNvPr id="305" name="Object 5"/>
              <p:cNvPicPr/>
              <p:nvPr/>
            </p:nvPicPr>
            <p:blipFill>
              <a:blip r:embed="rId2"/>
              <a:stretch/>
            </p:blipFill>
            <p:spPr>
              <a:xfrm>
                <a:off x="513360" y="1042200"/>
                <a:ext cx="17279640" cy="5940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306" name="그룹 1002"/>
            <p:cNvGrpSpPr/>
            <p:nvPr/>
          </p:nvGrpSpPr>
          <p:grpSpPr>
            <a:xfrm>
              <a:off x="513360" y="149760"/>
              <a:ext cx="17279640" cy="432360"/>
              <a:chOff x="513360" y="149760"/>
              <a:chExt cx="17279640" cy="432360"/>
            </a:xfrm>
          </p:grpSpPr>
          <p:pic>
            <p:nvPicPr>
              <p:cNvPr id="307" name="Object 8"/>
              <p:cNvPicPr/>
              <p:nvPr/>
            </p:nvPicPr>
            <p:blipFill>
              <a:blip r:embed="rId3"/>
              <a:stretch/>
            </p:blipFill>
            <p:spPr>
              <a:xfrm>
                <a:off x="513360" y="149760"/>
                <a:ext cx="17279640" cy="43236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308" name="TextBox 3"/>
            <p:cNvSpPr/>
            <p:nvPr/>
          </p:nvSpPr>
          <p:spPr>
            <a:xfrm>
              <a:off x="513360" y="457200"/>
              <a:ext cx="11048760" cy="583321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ko-KR" altLang="ko-KR" sz="3200" b="1" strike="noStrike" spc="-1" dirty="0">
                  <a:solidFill>
                    <a:srgbClr val="000000"/>
                  </a:solidFill>
                  <a:latin typeface="Calibri"/>
                </a:rPr>
                <a:t>기</a:t>
              </a:r>
              <a:r>
                <a:rPr lang="ko-KR" altLang="en-US" sz="3200" b="1" strike="noStrike" spc="-1" dirty="0">
                  <a:solidFill>
                    <a:srgbClr val="000000"/>
                  </a:solidFill>
                  <a:latin typeface="Calibri"/>
                </a:rPr>
                <a:t>능 상세</a:t>
              </a:r>
              <a:r>
                <a:rPr lang="ko-KR" altLang="ko-KR" sz="3200" b="1" strike="noStrike" spc="-1" dirty="0">
                  <a:solidFill>
                    <a:srgbClr val="000000"/>
                  </a:solidFill>
                  <a:latin typeface="Calibri"/>
                </a:rPr>
                <a:t>설명</a:t>
              </a:r>
              <a:r>
                <a:rPr lang="ko-KR" sz="3200" b="1" strike="noStrike" spc="-1" dirty="0">
                  <a:solidFill>
                    <a:srgbClr val="000000"/>
                  </a:solidFill>
                  <a:latin typeface="Calibri"/>
                </a:rPr>
                <a:t> </a:t>
              </a:r>
              <a:r>
                <a:rPr lang="en-US" sz="3200" b="1" strike="noStrike" spc="-1" dirty="0">
                  <a:solidFill>
                    <a:srgbClr val="000000"/>
                  </a:solidFill>
                  <a:latin typeface="Calibri"/>
                </a:rPr>
                <a:t>(</a:t>
              </a:r>
              <a:r>
                <a:rPr lang="ko-KR" altLang="en-US" sz="3200" b="1" strike="noStrike" spc="-1" dirty="0">
                  <a:solidFill>
                    <a:srgbClr val="000000"/>
                  </a:solidFill>
                  <a:latin typeface="Calibri"/>
                </a:rPr>
                <a:t>게시글 업로드 기능 </a:t>
              </a:r>
              <a:r>
                <a:rPr lang="en-US" altLang="ko-KR" sz="3200" b="1" strike="noStrike" spc="-1" dirty="0">
                  <a:solidFill>
                    <a:srgbClr val="000000"/>
                  </a:solidFill>
                  <a:latin typeface="Calibri"/>
                </a:rPr>
                <a:t>- 2</a:t>
              </a:r>
              <a:r>
                <a:rPr lang="en-US" sz="3200" b="1" strike="noStrike" spc="-1" dirty="0">
                  <a:solidFill>
                    <a:srgbClr val="000000"/>
                  </a:solidFill>
                  <a:latin typeface="Calibri"/>
                </a:rPr>
                <a:t>)</a:t>
              </a:r>
              <a:endParaRPr lang="en-US" sz="3200" b="0" strike="noStrike" spc="-1" dirty="0">
                <a:solidFill>
                  <a:srgbClr val="000000"/>
                </a:solidFill>
                <a:latin typeface="Noto Sans KR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41ECCDD-AC34-5C1A-22C3-957D8D958525}"/>
              </a:ext>
            </a:extLst>
          </p:cNvPr>
          <p:cNvSpPr txBox="1"/>
          <p:nvPr/>
        </p:nvSpPr>
        <p:spPr>
          <a:xfrm>
            <a:off x="13411200" y="51435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ㅌㅌㅌㅌㅌ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18C98A-030D-6900-3F44-94E566329765}"/>
              </a:ext>
            </a:extLst>
          </p:cNvPr>
          <p:cNvSpPr txBox="1"/>
          <p:nvPr/>
        </p:nvSpPr>
        <p:spPr>
          <a:xfrm>
            <a:off x="12067663" y="7620042"/>
            <a:ext cx="48692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고유의 값</a:t>
            </a:r>
            <a:r>
              <a:rPr lang="en-US" altLang="ko-KR" dirty="0"/>
              <a:t>(UUID),</a:t>
            </a:r>
            <a:r>
              <a:rPr lang="ko-KR" altLang="en-US" dirty="0"/>
              <a:t> 파일명</a:t>
            </a:r>
            <a:r>
              <a:rPr lang="en-US" altLang="ko-KR" dirty="0"/>
              <a:t>, </a:t>
            </a:r>
            <a:r>
              <a:rPr lang="en-US" altLang="ko-KR" dirty="0" err="1"/>
              <a:t>img</a:t>
            </a:r>
            <a:r>
              <a:rPr lang="en-US" altLang="ko-KR" dirty="0"/>
              <a:t>(</a:t>
            </a:r>
            <a:r>
              <a:rPr lang="ko-KR" altLang="en-US" dirty="0"/>
              <a:t>업로드 유무</a:t>
            </a:r>
            <a:r>
              <a:rPr lang="en-US" altLang="ko-KR" dirty="0"/>
              <a:t>), </a:t>
            </a:r>
          </a:p>
          <a:p>
            <a:r>
              <a:rPr lang="ko-KR" altLang="en-US" dirty="0" err="1"/>
              <a:t>매핑된</a:t>
            </a:r>
            <a:r>
              <a:rPr lang="ko-KR" altLang="en-US" dirty="0"/>
              <a:t> </a:t>
            </a:r>
            <a:r>
              <a:rPr lang="en-US" altLang="ko-KR" dirty="0"/>
              <a:t>board</a:t>
            </a:r>
            <a:r>
              <a:rPr lang="ko-KR" altLang="en-US" dirty="0"/>
              <a:t>로 구성</a:t>
            </a:r>
            <a:endParaRPr lang="en-US" altLang="ko-KR" dirty="0"/>
          </a:p>
          <a:p>
            <a:r>
              <a:rPr lang="ko-KR" altLang="en-US" sz="1400" dirty="0"/>
              <a:t> </a:t>
            </a:r>
            <a:endParaRPr lang="en-US" altLang="ko-KR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5EF259-0B22-DAA4-0751-2C858D2AA884}"/>
              </a:ext>
            </a:extLst>
          </p:cNvPr>
          <p:cNvSpPr txBox="1"/>
          <p:nvPr/>
        </p:nvSpPr>
        <p:spPr>
          <a:xfrm>
            <a:off x="1447800" y="6482117"/>
            <a:ext cx="95113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게시글</a:t>
            </a:r>
            <a:r>
              <a:rPr lang="ko-KR" altLang="en-US" dirty="0"/>
              <a:t> 생성에 필요한</a:t>
            </a:r>
            <a:r>
              <a:rPr lang="en-US" altLang="ko-KR" dirty="0"/>
              <a:t> </a:t>
            </a:r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내용</a:t>
            </a:r>
            <a:r>
              <a:rPr lang="en-US" altLang="ko-KR" dirty="0"/>
              <a:t>, </a:t>
            </a:r>
            <a:r>
              <a:rPr lang="ko-KR" altLang="en-US" dirty="0"/>
              <a:t>작성자를 받아 </a:t>
            </a:r>
            <a:r>
              <a:rPr lang="en-US" altLang="ko-KR" dirty="0"/>
              <a:t>board </a:t>
            </a:r>
            <a:r>
              <a:rPr lang="ko-KR" altLang="en-US" dirty="0"/>
              <a:t>객체에 </a:t>
            </a:r>
            <a:r>
              <a:rPr lang="en-US" altLang="ko-KR" dirty="0"/>
              <a:t>set</a:t>
            </a:r>
            <a:r>
              <a:rPr lang="ko-KR" altLang="en-US" dirty="0"/>
              <a:t>으로 입력</a:t>
            </a:r>
            <a:endParaRPr lang="en-US" altLang="ko-KR" dirty="0"/>
          </a:p>
          <a:p>
            <a:r>
              <a:rPr lang="ko-KR" altLang="en-US" dirty="0"/>
              <a:t>이전 전달받은 </a:t>
            </a:r>
            <a:r>
              <a:rPr lang="en-US" altLang="ko-KR" dirty="0" err="1"/>
              <a:t>uploadDTOs</a:t>
            </a:r>
            <a:r>
              <a:rPr lang="en-US" altLang="ko-KR" dirty="0"/>
              <a:t> </a:t>
            </a:r>
            <a:r>
              <a:rPr lang="ko-KR" altLang="en-US" dirty="0"/>
              <a:t>리스트를 스트림으로 변환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uploadDTO</a:t>
            </a:r>
            <a:r>
              <a:rPr lang="en-US" altLang="ko-KR" dirty="0"/>
              <a:t> </a:t>
            </a:r>
            <a:r>
              <a:rPr lang="ko-KR" altLang="en-US" dirty="0"/>
              <a:t>객체를 기반으로 </a:t>
            </a:r>
            <a:r>
              <a:rPr lang="en-US" altLang="ko-KR" dirty="0"/>
              <a:t>upload </a:t>
            </a:r>
            <a:r>
              <a:rPr lang="ko-KR" altLang="en-US" dirty="0"/>
              <a:t>엔티티를 생성한</a:t>
            </a:r>
            <a:r>
              <a:rPr lang="en-US" altLang="ko-KR" dirty="0"/>
              <a:t> </a:t>
            </a:r>
            <a:r>
              <a:rPr lang="ko-KR" altLang="en-US" dirty="0"/>
              <a:t>후에 </a:t>
            </a:r>
            <a:r>
              <a:rPr lang="ko-KR" altLang="en-US" dirty="0" err="1"/>
              <a:t>게시글에</a:t>
            </a:r>
            <a:r>
              <a:rPr lang="ko-KR" altLang="en-US" dirty="0"/>
              <a:t> 속하는 번호 설정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변환된 </a:t>
            </a:r>
            <a:r>
              <a:rPr lang="en-US" altLang="ko-KR" dirty="0"/>
              <a:t>upload </a:t>
            </a:r>
            <a:r>
              <a:rPr lang="ko-KR" altLang="en-US" dirty="0" err="1"/>
              <a:t>엔티티들을</a:t>
            </a:r>
            <a:r>
              <a:rPr lang="ko-KR" altLang="en-US" dirty="0"/>
              <a:t> 리스트로 수집 후 </a:t>
            </a:r>
            <a:r>
              <a:rPr lang="ko-KR" altLang="en-US" dirty="0" err="1"/>
              <a:t>게시글</a:t>
            </a:r>
            <a:r>
              <a:rPr lang="ko-KR" altLang="en-US" dirty="0"/>
              <a:t> 객체에 변환된 리스트 저장</a:t>
            </a:r>
            <a:endParaRPr lang="en-US" altLang="ko-KR" dirty="0"/>
          </a:p>
        </p:txBody>
      </p:sp>
      <p:pic>
        <p:nvPicPr>
          <p:cNvPr id="19" name="Picture 3">
            <a:extLst>
              <a:ext uri="{FF2B5EF4-FFF2-40B4-BE49-F238E27FC236}">
                <a16:creationId xmlns:a16="http://schemas.microsoft.com/office/drawing/2014/main" id="{51F47689-8DD1-E48E-1522-37595485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844174"/>
            <a:ext cx="9696346" cy="4062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8E27EDCD-3030-4F6E-6E24-18B654AF0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7664" y="1811590"/>
            <a:ext cx="4869208" cy="528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6058764-BABC-80BE-89BA-439D57576DE6}"/>
              </a:ext>
            </a:extLst>
          </p:cNvPr>
          <p:cNvSpPr txBox="1"/>
          <p:nvPr/>
        </p:nvSpPr>
        <p:spPr>
          <a:xfrm>
            <a:off x="1447800" y="5909967"/>
            <a:ext cx="1950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[boardService.java]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3EE932-559F-0C17-7E0D-E0F08666CEB9}"/>
              </a:ext>
            </a:extLst>
          </p:cNvPr>
          <p:cNvSpPr txBox="1"/>
          <p:nvPr/>
        </p:nvSpPr>
        <p:spPr>
          <a:xfrm>
            <a:off x="12067663" y="1472963"/>
            <a:ext cx="1950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[Upload.java]</a:t>
            </a:r>
          </a:p>
        </p:txBody>
      </p:sp>
    </p:spTree>
    <p:extLst>
      <p:ext uri="{BB962C8B-B14F-4D97-AF65-F5344CB8AC3E}">
        <p14:creationId xmlns:p14="http://schemas.microsoft.com/office/powerpoint/2010/main" val="4099778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그룹 6"/>
          <p:cNvGrpSpPr/>
          <p:nvPr/>
        </p:nvGrpSpPr>
        <p:grpSpPr>
          <a:xfrm>
            <a:off x="513360" y="149760"/>
            <a:ext cx="17279640" cy="951840"/>
            <a:chOff x="513360" y="149760"/>
            <a:chExt cx="17279640" cy="951840"/>
          </a:xfrm>
        </p:grpSpPr>
        <p:grpSp>
          <p:nvGrpSpPr>
            <p:cNvPr id="333" name="그룹 1001"/>
            <p:cNvGrpSpPr/>
            <p:nvPr/>
          </p:nvGrpSpPr>
          <p:grpSpPr>
            <a:xfrm>
              <a:off x="513360" y="1042200"/>
              <a:ext cx="17279640" cy="59400"/>
              <a:chOff x="513360" y="1042200"/>
              <a:chExt cx="17279640" cy="59400"/>
            </a:xfrm>
          </p:grpSpPr>
          <p:pic>
            <p:nvPicPr>
              <p:cNvPr id="334" name="Object 5"/>
              <p:cNvPicPr/>
              <p:nvPr/>
            </p:nvPicPr>
            <p:blipFill>
              <a:blip r:embed="rId2"/>
              <a:stretch/>
            </p:blipFill>
            <p:spPr>
              <a:xfrm>
                <a:off x="513360" y="1042200"/>
                <a:ext cx="17279640" cy="5940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335" name="그룹 1002"/>
            <p:cNvGrpSpPr/>
            <p:nvPr/>
          </p:nvGrpSpPr>
          <p:grpSpPr>
            <a:xfrm>
              <a:off x="513360" y="149760"/>
              <a:ext cx="17279640" cy="432360"/>
              <a:chOff x="513360" y="149760"/>
              <a:chExt cx="17279640" cy="432360"/>
            </a:xfrm>
          </p:grpSpPr>
          <p:pic>
            <p:nvPicPr>
              <p:cNvPr id="336" name="Object 8"/>
              <p:cNvPicPr/>
              <p:nvPr/>
            </p:nvPicPr>
            <p:blipFill>
              <a:blip r:embed="rId3"/>
              <a:stretch/>
            </p:blipFill>
            <p:spPr>
              <a:xfrm>
                <a:off x="513360" y="149760"/>
                <a:ext cx="17279640" cy="43236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337" name="TextBox 3"/>
            <p:cNvSpPr/>
            <p:nvPr/>
          </p:nvSpPr>
          <p:spPr>
            <a:xfrm>
              <a:off x="513360" y="457200"/>
              <a:ext cx="11048760" cy="583321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ko-KR" altLang="ko-KR" sz="3200" b="1" strike="noStrike" spc="-1" dirty="0">
                  <a:solidFill>
                    <a:srgbClr val="000000"/>
                  </a:solidFill>
                  <a:latin typeface="Calibri"/>
                </a:rPr>
                <a:t>기</a:t>
              </a:r>
              <a:r>
                <a:rPr lang="ko-KR" altLang="en-US" sz="3200" b="1" strike="noStrike" spc="-1" dirty="0">
                  <a:solidFill>
                    <a:srgbClr val="000000"/>
                  </a:solidFill>
                  <a:latin typeface="Calibri"/>
                </a:rPr>
                <a:t>능 상세</a:t>
              </a:r>
              <a:r>
                <a:rPr lang="ko-KR" altLang="ko-KR" sz="3200" b="1" strike="noStrike" spc="-1" dirty="0">
                  <a:solidFill>
                    <a:srgbClr val="000000"/>
                  </a:solidFill>
                  <a:latin typeface="Calibri"/>
                </a:rPr>
                <a:t>설명</a:t>
              </a:r>
              <a:r>
                <a:rPr lang="ko-KR" sz="3200" b="1" strike="noStrike" spc="-1" dirty="0">
                  <a:solidFill>
                    <a:srgbClr val="000000"/>
                  </a:solidFill>
                  <a:latin typeface="Calibri"/>
                </a:rPr>
                <a:t> </a:t>
              </a:r>
              <a:r>
                <a:rPr lang="en-US" sz="3200" b="1" strike="noStrike" spc="-1" dirty="0">
                  <a:solidFill>
                    <a:srgbClr val="000000"/>
                  </a:solidFill>
                  <a:latin typeface="Calibri"/>
                </a:rPr>
                <a:t>(</a:t>
              </a:r>
              <a:r>
                <a:rPr lang="ko-KR" altLang="en-US" sz="3200" b="1" strike="noStrike" spc="-1" dirty="0">
                  <a:solidFill>
                    <a:srgbClr val="000000"/>
                  </a:solidFill>
                  <a:latin typeface="Calibri"/>
                </a:rPr>
                <a:t>마이페이지</a:t>
              </a:r>
              <a:r>
                <a:rPr lang="en-US" sz="3200" b="1" strike="noStrike" spc="-1" dirty="0">
                  <a:solidFill>
                    <a:srgbClr val="000000"/>
                  </a:solidFill>
                  <a:latin typeface="Calibri"/>
                </a:rPr>
                <a:t>)</a:t>
              </a:r>
              <a:endParaRPr lang="en-US" sz="3200" b="0" strike="noStrike" spc="-1" dirty="0">
                <a:solidFill>
                  <a:srgbClr val="000000"/>
                </a:solidFill>
                <a:latin typeface="Noto Sans KR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0E00EC0-6A0A-4B62-9F0F-D79244D35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15" y="5973562"/>
            <a:ext cx="6853598" cy="40232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0CE1DF1-6BFF-4B74-BD45-0C7104F130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52068" y="3278725"/>
            <a:ext cx="5637665" cy="11991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FEE81F-D32A-4732-A17D-F190D3D0B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52068" y="4841644"/>
            <a:ext cx="5637665" cy="10842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F31D936-8393-435F-B9F3-C93C68A3E1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52068" y="1359330"/>
            <a:ext cx="5591175" cy="155560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8C81B56-6D93-49A1-BB72-3B9CAE65DB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499" y="2459253"/>
            <a:ext cx="5591175" cy="9334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B308B2C-3559-4DFA-A82E-50B0CEE87B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489" y="3818432"/>
            <a:ext cx="5591175" cy="9048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08B495F-6810-4A6E-8252-B582CA5B1C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8489" y="1433975"/>
            <a:ext cx="5591175" cy="657225"/>
          </a:xfrm>
          <a:prstGeom prst="rect">
            <a:avLst/>
          </a:prstGeom>
        </p:spPr>
      </p:pic>
      <p:sp>
        <p:nvSpPr>
          <p:cNvPr id="22" name="TextBox 997">
            <a:extLst>
              <a:ext uri="{FF2B5EF4-FFF2-40B4-BE49-F238E27FC236}">
                <a16:creationId xmlns:a16="http://schemas.microsoft.com/office/drawing/2014/main" id="{AC91147F-6B47-4ED1-9764-353C83788616}"/>
              </a:ext>
            </a:extLst>
          </p:cNvPr>
          <p:cNvSpPr/>
          <p:nvPr/>
        </p:nvSpPr>
        <p:spPr>
          <a:xfrm>
            <a:off x="568499" y="3403110"/>
            <a:ext cx="2756413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Calibri"/>
              </a:rPr>
              <a:t>CommentsRepository.java</a:t>
            </a:r>
            <a:endParaRPr lang="en-US" sz="1800" b="0" strike="noStrike" spc="-1" dirty="0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3" name="TextBox 997">
            <a:extLst>
              <a:ext uri="{FF2B5EF4-FFF2-40B4-BE49-F238E27FC236}">
                <a16:creationId xmlns:a16="http://schemas.microsoft.com/office/drawing/2014/main" id="{C48316D9-96A4-4366-A64C-B4CA9D81C546}"/>
              </a:ext>
            </a:extLst>
          </p:cNvPr>
          <p:cNvSpPr/>
          <p:nvPr/>
        </p:nvSpPr>
        <p:spPr>
          <a:xfrm>
            <a:off x="12088338" y="4477855"/>
            <a:ext cx="241884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Calibri"/>
              </a:rPr>
              <a:t>CommentsService.java</a:t>
            </a:r>
            <a:endParaRPr lang="en-US" sz="1800" b="0" strike="noStrike" spc="-1" dirty="0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4" name="TextBox 997">
            <a:extLst>
              <a:ext uri="{FF2B5EF4-FFF2-40B4-BE49-F238E27FC236}">
                <a16:creationId xmlns:a16="http://schemas.microsoft.com/office/drawing/2014/main" id="{DDD5ADB5-6261-4680-9152-47255402C609}"/>
              </a:ext>
            </a:extLst>
          </p:cNvPr>
          <p:cNvSpPr/>
          <p:nvPr/>
        </p:nvSpPr>
        <p:spPr>
          <a:xfrm>
            <a:off x="12052068" y="1075828"/>
            <a:ext cx="241884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Calibri"/>
              </a:rPr>
              <a:t>UserService.java</a:t>
            </a:r>
            <a:endParaRPr lang="en-US" sz="1800" b="0" strike="noStrike" spc="-1" dirty="0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5" name="TextBox 997">
            <a:extLst>
              <a:ext uri="{FF2B5EF4-FFF2-40B4-BE49-F238E27FC236}">
                <a16:creationId xmlns:a16="http://schemas.microsoft.com/office/drawing/2014/main" id="{F90D460D-A057-4A11-AF36-20B6A4E6CDDF}"/>
              </a:ext>
            </a:extLst>
          </p:cNvPr>
          <p:cNvSpPr/>
          <p:nvPr/>
        </p:nvSpPr>
        <p:spPr>
          <a:xfrm>
            <a:off x="568499" y="2076870"/>
            <a:ext cx="241884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Calibri"/>
              </a:rPr>
              <a:t>BoardRepository.java</a:t>
            </a:r>
            <a:endParaRPr lang="en-US" sz="1800" b="0" strike="noStrike" spc="-1" dirty="0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6" name="TextBox 997">
            <a:extLst>
              <a:ext uri="{FF2B5EF4-FFF2-40B4-BE49-F238E27FC236}">
                <a16:creationId xmlns:a16="http://schemas.microsoft.com/office/drawing/2014/main" id="{A978B9B5-CF6E-4BF9-BEF2-C8119F49D7FB}"/>
              </a:ext>
            </a:extLst>
          </p:cNvPr>
          <p:cNvSpPr/>
          <p:nvPr/>
        </p:nvSpPr>
        <p:spPr>
          <a:xfrm>
            <a:off x="12052068" y="2914765"/>
            <a:ext cx="24188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Calibri"/>
              </a:rPr>
              <a:t>BoardService.java</a:t>
            </a:r>
            <a:endParaRPr lang="en-US" sz="1800" b="0" strike="noStrike" spc="-1" dirty="0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7" name="TextBox 997">
            <a:extLst>
              <a:ext uri="{FF2B5EF4-FFF2-40B4-BE49-F238E27FC236}">
                <a16:creationId xmlns:a16="http://schemas.microsoft.com/office/drawing/2014/main" id="{B05BB692-A65D-41A1-A607-4C8C5A03268A}"/>
              </a:ext>
            </a:extLst>
          </p:cNvPr>
          <p:cNvSpPr/>
          <p:nvPr/>
        </p:nvSpPr>
        <p:spPr>
          <a:xfrm>
            <a:off x="608490" y="1051588"/>
            <a:ext cx="241884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Calibri"/>
              </a:rPr>
              <a:t>UserRepository.java</a:t>
            </a:r>
            <a:endParaRPr lang="en-US" sz="1800" b="0" strike="noStrike" spc="-1" dirty="0">
              <a:solidFill>
                <a:srgbClr val="000000"/>
              </a:solidFill>
              <a:latin typeface="Noto Sans KR"/>
            </a:endParaRPr>
          </a:p>
        </p:txBody>
      </p:sp>
      <p:cxnSp>
        <p:nvCxnSpPr>
          <p:cNvPr id="28" name="직선 화살표 연결선 992">
            <a:extLst>
              <a:ext uri="{FF2B5EF4-FFF2-40B4-BE49-F238E27FC236}">
                <a16:creationId xmlns:a16="http://schemas.microsoft.com/office/drawing/2014/main" id="{FADC8F63-5E83-4B4B-8687-417422DBA4F9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6159674" y="2925978"/>
            <a:ext cx="5685717" cy="0"/>
          </a:xfrm>
          <a:prstGeom prst="straightConnector1">
            <a:avLst/>
          </a:prstGeom>
          <a:ln w="28575">
            <a:solidFill>
              <a:srgbClr val="FF0000"/>
            </a:solidFill>
            <a:round/>
            <a:tailEnd type="triangle" w="med" len="med"/>
          </a:ln>
        </p:spPr>
      </p:cxnSp>
      <p:sp>
        <p:nvSpPr>
          <p:cNvPr id="45" name="TextBox 26">
            <a:extLst>
              <a:ext uri="{FF2B5EF4-FFF2-40B4-BE49-F238E27FC236}">
                <a16:creationId xmlns:a16="http://schemas.microsoft.com/office/drawing/2014/main" id="{003C62C3-0B5A-45E7-B494-1CC05087E282}"/>
              </a:ext>
            </a:extLst>
          </p:cNvPr>
          <p:cNvSpPr/>
          <p:nvPr/>
        </p:nvSpPr>
        <p:spPr>
          <a:xfrm>
            <a:off x="7090913" y="8538368"/>
            <a:ext cx="4754478" cy="10142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spc="-1" dirty="0">
                <a:solidFill>
                  <a:srgbClr val="000000"/>
                </a:solidFill>
                <a:latin typeface="Calibri"/>
              </a:rPr>
              <a:t>마이페이지에 자신이 작성한 </a:t>
            </a:r>
            <a:br>
              <a:rPr lang="en-US" altLang="ko-KR" sz="2000" spc="-1" dirty="0">
                <a:solidFill>
                  <a:srgbClr val="000000"/>
                </a:solidFill>
                <a:latin typeface="Calibri"/>
              </a:rPr>
            </a:br>
            <a:r>
              <a:rPr lang="ko-KR" altLang="en-US" sz="2000" spc="-1" dirty="0">
                <a:solidFill>
                  <a:srgbClr val="000000"/>
                </a:solidFill>
                <a:latin typeface="Calibri"/>
              </a:rPr>
              <a:t>게시글과</a:t>
            </a:r>
            <a:r>
              <a:rPr lang="en-US" altLang="ko-KR" sz="2000" spc="-1" dirty="0">
                <a:solidFill>
                  <a:srgbClr val="000000"/>
                </a:solidFill>
                <a:latin typeface="Calibri"/>
              </a:rPr>
              <a:t>,</a:t>
            </a:r>
            <a:r>
              <a:rPr lang="ko-KR" altLang="en-US" sz="2000" spc="-1" dirty="0">
                <a:solidFill>
                  <a:srgbClr val="000000"/>
                </a:solidFill>
                <a:latin typeface="Calibri"/>
              </a:rPr>
              <a:t>댓글을</a:t>
            </a:r>
            <a:endParaRPr lang="en-US" altLang="ko-KR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ko-KR" altLang="en-US" sz="2000" spc="-1" dirty="0">
                <a:solidFill>
                  <a:srgbClr val="000000"/>
                </a:solidFill>
                <a:latin typeface="Calibri"/>
              </a:rPr>
              <a:t>목록을 볼 수 있게 구현</a:t>
            </a:r>
            <a:endParaRPr lang="en-US" altLang="ko-KR" sz="2000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TextBox 26">
            <a:extLst>
              <a:ext uri="{FF2B5EF4-FFF2-40B4-BE49-F238E27FC236}">
                <a16:creationId xmlns:a16="http://schemas.microsoft.com/office/drawing/2014/main" id="{F2073915-64FA-4850-81AE-4DF97FC7EC59}"/>
              </a:ext>
            </a:extLst>
          </p:cNvPr>
          <p:cNvSpPr/>
          <p:nvPr/>
        </p:nvSpPr>
        <p:spPr>
          <a:xfrm>
            <a:off x="6374447" y="1524667"/>
            <a:ext cx="525617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spc="-1" dirty="0">
                <a:solidFill>
                  <a:srgbClr val="000000"/>
                </a:solidFill>
                <a:latin typeface="Calibri"/>
              </a:rPr>
              <a:t>각각의 회원 별 작성한 게시글과</a:t>
            </a:r>
            <a:r>
              <a:rPr lang="en-US" altLang="ko-KR" sz="2000" spc="-1" dirty="0">
                <a:solidFill>
                  <a:srgbClr val="000000"/>
                </a:solidFill>
                <a:latin typeface="Calibri"/>
              </a:rPr>
              <a:t>,</a:t>
            </a:r>
            <a:r>
              <a:rPr lang="ko-KR" altLang="en-US" sz="2000" spc="-1" dirty="0">
                <a:solidFill>
                  <a:srgbClr val="000000"/>
                </a:solidFill>
                <a:latin typeface="Calibri"/>
              </a:rPr>
              <a:t>댓글을</a:t>
            </a:r>
            <a:endParaRPr lang="en-US" altLang="ko-KR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ko-KR" altLang="en-US" sz="2000" spc="-1" dirty="0">
                <a:solidFill>
                  <a:srgbClr val="000000"/>
                </a:solidFill>
                <a:latin typeface="Calibri"/>
              </a:rPr>
              <a:t>데이터베이스에서 가져옴</a:t>
            </a:r>
            <a:endParaRPr lang="en-US" altLang="ko-KR" sz="2000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TextBox 997">
            <a:extLst>
              <a:ext uri="{FF2B5EF4-FFF2-40B4-BE49-F238E27FC236}">
                <a16:creationId xmlns:a16="http://schemas.microsoft.com/office/drawing/2014/main" id="{6227D884-23D9-4FB8-8F37-6A704DB09ECA}"/>
              </a:ext>
            </a:extLst>
          </p:cNvPr>
          <p:cNvSpPr/>
          <p:nvPr/>
        </p:nvSpPr>
        <p:spPr>
          <a:xfrm>
            <a:off x="194345" y="5468774"/>
            <a:ext cx="3069895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Noto Sans KR"/>
              </a:rPr>
              <a:t>MyPageController.java</a:t>
            </a:r>
          </a:p>
        </p:txBody>
      </p:sp>
      <p:cxnSp>
        <p:nvCxnSpPr>
          <p:cNvPr id="84" name="연결선: 꺾임 1004">
            <a:extLst>
              <a:ext uri="{FF2B5EF4-FFF2-40B4-BE49-F238E27FC236}">
                <a16:creationId xmlns:a16="http://schemas.microsoft.com/office/drawing/2014/main" id="{58FED973-EE63-43F9-97F7-C9B748EC83A6}"/>
              </a:ext>
            </a:extLst>
          </p:cNvPr>
          <p:cNvCxnSpPr>
            <a:cxnSpLocks/>
            <a:stCxn id="7" idx="1"/>
            <a:endCxn id="3" idx="0"/>
          </p:cNvCxnSpPr>
          <p:nvPr/>
        </p:nvCxnSpPr>
        <p:spPr>
          <a:xfrm rot="10800000" flipV="1">
            <a:off x="3664114" y="5383792"/>
            <a:ext cx="8387954" cy="589769"/>
          </a:xfrm>
          <a:prstGeom prst="bentConnector2">
            <a:avLst/>
          </a:prstGeom>
          <a:ln w="28575">
            <a:solidFill>
              <a:srgbClr val="FF0000"/>
            </a:solidFill>
            <a:round/>
            <a:tailEnd type="triangle" w="med" len="med"/>
          </a:ln>
        </p:spPr>
      </p:cxnSp>
      <p:pic>
        <p:nvPicPr>
          <p:cNvPr id="94" name="그림 4">
            <a:extLst>
              <a:ext uri="{FF2B5EF4-FFF2-40B4-BE49-F238E27FC236}">
                <a16:creationId xmlns:a16="http://schemas.microsoft.com/office/drawing/2014/main" id="{8BF4B88A-1FD6-436B-A64C-7A3212F05EA4}"/>
              </a:ext>
            </a:extLst>
          </p:cNvPr>
          <p:cNvPicPr/>
          <p:nvPr/>
        </p:nvPicPr>
        <p:blipFill>
          <a:blip r:embed="rId11"/>
          <a:stretch/>
        </p:blipFill>
        <p:spPr>
          <a:xfrm>
            <a:off x="11562120" y="6654980"/>
            <a:ext cx="6488565" cy="3379073"/>
          </a:xfrm>
          <a:prstGeom prst="rect">
            <a:avLst/>
          </a:prstGeom>
          <a:ln w="0">
            <a:noFill/>
          </a:ln>
        </p:spPr>
      </p:pic>
      <p:cxnSp>
        <p:nvCxnSpPr>
          <p:cNvPr id="95" name="직선 화살표 연결선 992">
            <a:extLst>
              <a:ext uri="{FF2B5EF4-FFF2-40B4-BE49-F238E27FC236}">
                <a16:creationId xmlns:a16="http://schemas.microsoft.com/office/drawing/2014/main" id="{838BD96E-B900-4294-98C9-916D139A02E6}"/>
              </a:ext>
            </a:extLst>
          </p:cNvPr>
          <p:cNvCxnSpPr>
            <a:cxnSpLocks/>
          </p:cNvCxnSpPr>
          <p:nvPr/>
        </p:nvCxnSpPr>
        <p:spPr>
          <a:xfrm>
            <a:off x="7090913" y="7985200"/>
            <a:ext cx="4140679" cy="0"/>
          </a:xfrm>
          <a:prstGeom prst="straightConnector1">
            <a:avLst/>
          </a:prstGeom>
          <a:ln w="28575">
            <a:solidFill>
              <a:srgbClr val="FF0000"/>
            </a:solidFill>
            <a:rou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83727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1" name="그룹 1001"/>
          <p:cNvGrpSpPr/>
          <p:nvPr/>
        </p:nvGrpSpPr>
        <p:grpSpPr>
          <a:xfrm>
            <a:off x="6152760" y="3908880"/>
            <a:ext cx="457200" cy="2853000"/>
            <a:chOff x="6152760" y="3908880"/>
            <a:chExt cx="457200" cy="2853000"/>
          </a:xfrm>
        </p:grpSpPr>
        <p:pic>
          <p:nvPicPr>
            <p:cNvPr id="742" name="Object 4"/>
            <p:cNvPicPr/>
            <p:nvPr/>
          </p:nvPicPr>
          <p:blipFill>
            <a:blip r:embed="rId2"/>
            <a:stretch/>
          </p:blipFill>
          <p:spPr>
            <a:xfrm rot="5400000">
              <a:off x="4954680" y="5106600"/>
              <a:ext cx="2853000" cy="4572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743" name="그룹 1002"/>
          <p:cNvGrpSpPr/>
          <p:nvPr/>
        </p:nvGrpSpPr>
        <p:grpSpPr>
          <a:xfrm>
            <a:off x="10686240" y="3904560"/>
            <a:ext cx="121320" cy="2857320"/>
            <a:chOff x="10686240" y="3904560"/>
            <a:chExt cx="121320" cy="2857320"/>
          </a:xfrm>
        </p:grpSpPr>
        <p:pic>
          <p:nvPicPr>
            <p:cNvPr id="744" name="Object 7"/>
            <p:cNvPicPr/>
            <p:nvPr/>
          </p:nvPicPr>
          <p:blipFill>
            <a:blip r:embed="rId3"/>
            <a:stretch/>
          </p:blipFill>
          <p:spPr>
            <a:xfrm rot="5400000">
              <a:off x="9318240" y="5272560"/>
              <a:ext cx="2857320" cy="1213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745" name="Object 1"/>
          <p:cNvPicPr/>
          <p:nvPr/>
        </p:nvPicPr>
        <p:blipFill>
          <a:blip r:embed="rId4"/>
          <a:stretch/>
        </p:blipFill>
        <p:spPr>
          <a:xfrm>
            <a:off x="2247840" y="2912400"/>
            <a:ext cx="4752000" cy="5361480"/>
          </a:xfrm>
          <a:prstGeom prst="rect">
            <a:avLst/>
          </a:prstGeom>
          <a:ln w="0">
            <a:noFill/>
          </a:ln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A210D14-26CE-47B8-9610-5F1C9026A61E}"/>
              </a:ext>
            </a:extLst>
          </p:cNvPr>
          <p:cNvGrpSpPr/>
          <p:nvPr/>
        </p:nvGrpSpPr>
        <p:grpSpPr>
          <a:xfrm>
            <a:off x="11376052" y="4095605"/>
            <a:ext cx="5347842" cy="2475230"/>
            <a:chOff x="11423357" y="4547806"/>
            <a:chExt cx="5347842" cy="2475230"/>
          </a:xfrm>
        </p:grpSpPr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2F526055-FEFD-437B-98FC-AB68AF7897E9}"/>
                </a:ext>
              </a:extLst>
            </p:cNvPr>
            <p:cNvSpPr txBox="1"/>
            <p:nvPr/>
          </p:nvSpPr>
          <p:spPr>
            <a:xfrm>
              <a:off x="12442825" y="4857750"/>
              <a:ext cx="3644640" cy="48987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바탕"/>
                  <a:cs typeface="바탕"/>
                </a:rPr>
                <a:t>Trouble Shooting</a:t>
              </a:r>
              <a:endParaRPr kumimoji="0" sz="3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바탕"/>
                <a:cs typeface="바탕"/>
              </a:endParaRPr>
            </a:p>
          </p:txBody>
        </p:sp>
        <p:sp>
          <p:nvSpPr>
            <p:cNvPr id="12" name="object 7">
              <a:extLst>
                <a:ext uri="{FF2B5EF4-FFF2-40B4-BE49-F238E27FC236}">
                  <a16:creationId xmlns:a16="http://schemas.microsoft.com/office/drawing/2014/main" id="{1A8BA084-E980-41D6-9A40-8FBCEA456214}"/>
                </a:ext>
              </a:extLst>
            </p:cNvPr>
            <p:cNvSpPr txBox="1"/>
            <p:nvPr/>
          </p:nvSpPr>
          <p:spPr>
            <a:xfrm>
              <a:off x="11423357" y="4547806"/>
              <a:ext cx="803910" cy="2475230"/>
            </a:xfrm>
            <a:prstGeom prst="rect">
              <a:avLst/>
            </a:prstGeom>
          </p:spPr>
          <p:txBody>
            <a:bodyPr vert="horz" wrap="square" lIns="0" tIns="271780" rIns="0" bIns="0" rtlCol="0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14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500" b="0" i="0" u="none" strike="noStrike" kern="1200" cap="none" spc="-5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</a:rPr>
                <a:t>4</a:t>
              </a:r>
              <a:r>
                <a:rPr kumimoji="0" sz="3500" b="0" i="0" u="none" strike="noStrike" kern="1200" cap="none" spc="-5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</a:rPr>
                <a:t>-1</a:t>
              </a:r>
              <a:r>
                <a:rPr kumimoji="0" sz="3100" b="0" i="0" u="none" strike="noStrike" kern="1200" cap="none" spc="-5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바탕"/>
                  <a:cs typeface="바탕"/>
                </a:rPr>
                <a:t>.</a:t>
              </a:r>
              <a:endParaRPr kumimoji="0" sz="3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바탕"/>
                <a:cs typeface="바탕"/>
              </a:endParaRPr>
            </a:p>
            <a:p>
              <a:pPr marL="19685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39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500" b="0" i="0" u="none" strike="noStrike" kern="1200" cap="none" spc="-5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</a:rPr>
                <a:t>4</a:t>
              </a:r>
              <a:r>
                <a:rPr kumimoji="0" sz="3500" b="0" i="0" u="none" strike="noStrike" kern="1200" cap="none" spc="-5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</a:rPr>
                <a:t>-2.</a:t>
              </a:r>
              <a:endParaRPr kumimoji="0" sz="3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endParaRPr>
            </a:p>
            <a:p>
              <a:pPr marL="24765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60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3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13" name="object 8">
              <a:extLst>
                <a:ext uri="{FF2B5EF4-FFF2-40B4-BE49-F238E27FC236}">
                  <a16:creationId xmlns:a16="http://schemas.microsoft.com/office/drawing/2014/main" id="{72BDA350-1A75-4BBC-BB30-E170CA77F319}"/>
                </a:ext>
              </a:extLst>
            </p:cNvPr>
            <p:cNvSpPr txBox="1"/>
            <p:nvPr/>
          </p:nvSpPr>
          <p:spPr>
            <a:xfrm>
              <a:off x="12442824" y="5650293"/>
              <a:ext cx="4328375" cy="134908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바탕"/>
                  <a:cs typeface="바탕"/>
                </a:rPr>
                <a:t>개발리뷰</a:t>
              </a:r>
              <a:endParaRPr kumimoji="0" lang="ko-KR" altLang="en-US" sz="3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바탕"/>
                <a:cs typeface="바탕"/>
              </a:endParaRPr>
            </a:p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3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바탕"/>
                <a:cs typeface="바탕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바탕"/>
                <a:cs typeface="바탕"/>
              </a:endParaRPr>
            </a:p>
          </p:txBody>
        </p:sp>
      </p:grpSp>
      <p:sp>
        <p:nvSpPr>
          <p:cNvPr id="2" name="object 7">
            <a:extLst>
              <a:ext uri="{FF2B5EF4-FFF2-40B4-BE49-F238E27FC236}">
                <a16:creationId xmlns:a16="http://schemas.microsoft.com/office/drawing/2014/main" id="{0BA4F686-EA59-88D7-19F8-63547A9B5838}"/>
              </a:ext>
            </a:extLst>
          </p:cNvPr>
          <p:cNvSpPr txBox="1"/>
          <p:nvPr/>
        </p:nvSpPr>
        <p:spPr>
          <a:xfrm>
            <a:off x="6785589" y="4333021"/>
            <a:ext cx="4021971" cy="1620957"/>
          </a:xfrm>
          <a:prstGeom prst="rect">
            <a:avLst/>
          </a:prstGeom>
        </p:spPr>
        <p:txBody>
          <a:bodyPr vert="horz" wrap="square" lIns="0" tIns="27178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21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Fan Heiti Std B" panose="020B0700000000000000" pitchFamily="34" charset="-128"/>
                <a:ea typeface="Adobe Fan Heiti Std B" panose="020B0700000000000000" pitchFamily="34" charset="-128"/>
                <a:cs typeface="Arial"/>
              </a:rPr>
              <a:t>Trouble</a:t>
            </a:r>
            <a:r>
              <a:rPr kumimoji="0" lang="ko-KR" altLang="en-US" sz="3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Fan Heiti Std B" panose="020B0700000000000000" pitchFamily="34" charset="-128"/>
                <a:cs typeface="Arial"/>
              </a:rPr>
              <a:t> </a:t>
            </a:r>
            <a:r>
              <a:rPr kumimoji="0" lang="en-US" altLang="ko-KR" sz="3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Fan Heiti Std B" panose="020B0700000000000000" pitchFamily="34" charset="-128"/>
                <a:ea typeface="Adobe Fan Heiti Std B" panose="020B0700000000000000" pitchFamily="34" charset="-128"/>
                <a:cs typeface="Arial"/>
              </a:rPr>
              <a:t>Shooting</a:t>
            </a:r>
            <a:r>
              <a:rPr kumimoji="0" lang="ko-KR" altLang="en-US" sz="3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Fan Heiti Std B" panose="020B0700000000000000" pitchFamily="34" charset="-128"/>
                <a:cs typeface="Arial"/>
              </a:rPr>
              <a:t> </a:t>
            </a:r>
            <a:endParaRPr kumimoji="0" lang="en-US" altLang="ko-KR" sz="3500" b="0" i="0" u="none" strike="noStrike" kern="1200" cap="none" spc="-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dobe Fan Heiti Std B" panose="020B0700000000000000" pitchFamily="34" charset="-128"/>
              <a:ea typeface="Adobe Fan Heiti Std B" panose="020B0700000000000000" pitchFamily="34" charset="-128"/>
              <a:cs typeface="Arial"/>
            </a:endParaRP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21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Fan Heiti Std B" panose="020B0700000000000000" pitchFamily="34" charset="-128"/>
                <a:cs typeface="Arial"/>
              </a:rPr>
              <a:t>및 개발리뷰</a:t>
            </a:r>
            <a:endParaRPr kumimoji="0" sz="3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Fan Heiti Std B" panose="020B0700000000000000" pitchFamily="34" charset="-128"/>
              <a:ea typeface="Adobe Fan Heiti Std B" panose="020B0700000000000000" pitchFamily="34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9598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" name="그룹 4"/>
          <p:cNvGrpSpPr/>
          <p:nvPr/>
        </p:nvGrpSpPr>
        <p:grpSpPr>
          <a:xfrm>
            <a:off x="513360" y="149760"/>
            <a:ext cx="17279640" cy="951840"/>
            <a:chOff x="513360" y="149760"/>
            <a:chExt cx="17279640" cy="951840"/>
          </a:xfrm>
        </p:grpSpPr>
        <p:grpSp>
          <p:nvGrpSpPr>
            <p:cNvPr id="758" name="그룹 41"/>
            <p:cNvGrpSpPr/>
            <p:nvPr/>
          </p:nvGrpSpPr>
          <p:grpSpPr>
            <a:xfrm>
              <a:off x="513360" y="1042200"/>
              <a:ext cx="17279640" cy="59400"/>
              <a:chOff x="513360" y="1042200"/>
              <a:chExt cx="17279640" cy="59400"/>
            </a:xfrm>
          </p:grpSpPr>
          <p:pic>
            <p:nvPicPr>
              <p:cNvPr id="759" name="Object 45"/>
              <p:cNvPicPr/>
              <p:nvPr/>
            </p:nvPicPr>
            <p:blipFill>
              <a:blip r:embed="rId2"/>
              <a:stretch/>
            </p:blipFill>
            <p:spPr>
              <a:xfrm>
                <a:off x="513360" y="1042200"/>
                <a:ext cx="17279640" cy="5940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760" name="그룹 42"/>
            <p:cNvGrpSpPr/>
            <p:nvPr/>
          </p:nvGrpSpPr>
          <p:grpSpPr>
            <a:xfrm>
              <a:off x="513360" y="149760"/>
              <a:ext cx="17279640" cy="432360"/>
              <a:chOff x="513360" y="149760"/>
              <a:chExt cx="17279640" cy="432360"/>
            </a:xfrm>
          </p:grpSpPr>
          <p:pic>
            <p:nvPicPr>
              <p:cNvPr id="761" name="Object 46"/>
              <p:cNvPicPr/>
              <p:nvPr/>
            </p:nvPicPr>
            <p:blipFill>
              <a:blip r:embed="rId3"/>
              <a:stretch/>
            </p:blipFill>
            <p:spPr>
              <a:xfrm>
                <a:off x="513360" y="149760"/>
                <a:ext cx="17279640" cy="43236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762" name="TextBox 2"/>
            <p:cNvSpPr/>
            <p:nvPr/>
          </p:nvSpPr>
          <p:spPr>
            <a:xfrm>
              <a:off x="513360" y="457200"/>
              <a:ext cx="11048760" cy="577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200" b="1" strike="noStrike" spc="-1">
                  <a:solidFill>
                    <a:srgbClr val="000000"/>
                  </a:solidFill>
                  <a:latin typeface="Calibri"/>
                </a:rPr>
                <a:t>Trouble Shooting </a:t>
              </a:r>
              <a:r>
                <a:rPr lang="en-US" sz="2000" b="1" strike="noStrike" spc="-1">
                  <a:solidFill>
                    <a:srgbClr val="000000"/>
                  </a:solidFill>
                  <a:latin typeface="Calibri"/>
                </a:rPr>
                <a:t>(1. </a:t>
              </a:r>
              <a:r>
                <a:rPr lang="ko-KR" sz="2000" b="1" strike="noStrike" spc="-1">
                  <a:solidFill>
                    <a:srgbClr val="000000"/>
                  </a:solidFill>
                  <a:latin typeface="Calibri"/>
                </a:rPr>
                <a:t>추천 기능 작업 시 </a:t>
              </a:r>
              <a:r>
                <a:rPr lang="en-US" sz="2000" b="1" strike="noStrike" spc="-1">
                  <a:solidFill>
                    <a:srgbClr val="000000"/>
                  </a:solidFill>
                  <a:latin typeface="Calibri"/>
                </a:rPr>
                <a:t>Javascript alert </a:t>
              </a:r>
              <a:r>
                <a:rPr lang="ko-KR" sz="2000" b="1" strike="noStrike" spc="-1">
                  <a:solidFill>
                    <a:srgbClr val="000000"/>
                  </a:solidFill>
                  <a:latin typeface="Calibri"/>
                </a:rPr>
                <a:t>동작 오류 해결</a:t>
              </a:r>
              <a:r>
                <a:rPr lang="en-US" sz="2000" b="1" strike="noStrike" spc="-1">
                  <a:solidFill>
                    <a:srgbClr val="000000"/>
                  </a:solidFill>
                  <a:latin typeface="Calibri"/>
                </a:rPr>
                <a:t>)</a:t>
              </a:r>
              <a:endParaRPr lang="en-US" sz="20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</p:grpSp>
      <p:sp>
        <p:nvSpPr>
          <p:cNvPr id="763" name="TextBox 4"/>
          <p:cNvSpPr/>
          <p:nvPr/>
        </p:nvSpPr>
        <p:spPr>
          <a:xfrm>
            <a:off x="720000" y="1800000"/>
            <a:ext cx="7889760" cy="146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1800" b="1" strike="noStrike" spc="-1">
                <a:solidFill>
                  <a:srgbClr val="000000"/>
                </a:solidFill>
                <a:latin typeface="맑은 고딕"/>
              </a:rPr>
              <a:t>문제 </a:t>
            </a:r>
            <a:r>
              <a:rPr lang="en-US" sz="1800" b="1" strike="noStrike" spc="-1">
                <a:solidFill>
                  <a:srgbClr val="000000"/>
                </a:solidFill>
                <a:latin typeface="맑은 고딕"/>
              </a:rPr>
              <a:t>:</a:t>
            </a:r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sz="1800" b="0" strike="noStrike" spc="-1">
                <a:solidFill>
                  <a:srgbClr val="000000"/>
                </a:solidFill>
                <a:latin typeface="맑은 고딕"/>
              </a:rPr>
              <a:t>기능 구현을 위해 추천 이미지 버튼에  </a:t>
            </a:r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recommend</a:t>
            </a:r>
            <a:r>
              <a:rPr lang="ko-KR" sz="1800" b="0" strike="noStrike" spc="-1">
                <a:solidFill>
                  <a:srgbClr val="000000"/>
                </a:solidFill>
                <a:latin typeface="맑은 고딕"/>
              </a:rPr>
              <a:t>라는 클래스 </a:t>
            </a:r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name</a:t>
            </a:r>
            <a:r>
              <a:rPr lang="ko-KR" sz="1800" b="0" strike="noStrike" spc="-1">
                <a:solidFill>
                  <a:srgbClr val="000000"/>
                </a:solidFill>
                <a:latin typeface="맑은 고딕"/>
              </a:rPr>
              <a:t>을 붙이고 </a:t>
            </a:r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recommend</a:t>
            </a:r>
            <a:r>
              <a:rPr lang="ko-KR" sz="1800" b="0" strike="noStrike" spc="-1">
                <a:solidFill>
                  <a:srgbClr val="000000"/>
                </a:solidFill>
                <a:latin typeface="맑은 고딕"/>
              </a:rPr>
              <a:t>의 클래스 </a:t>
            </a:r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name</a:t>
            </a:r>
            <a:r>
              <a:rPr lang="ko-KR" sz="1800" b="0" strike="noStrike" spc="-1">
                <a:solidFill>
                  <a:srgbClr val="000000"/>
                </a:solidFill>
                <a:latin typeface="맑은 고딕"/>
              </a:rPr>
              <a:t>을 가진 요소에 대해서 클릭했을 때</a:t>
            </a:r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, “</a:t>
            </a:r>
            <a:r>
              <a:rPr lang="ko-KR" sz="1800" b="0" strike="noStrike" spc="-1">
                <a:solidFill>
                  <a:srgbClr val="000000"/>
                </a:solidFill>
                <a:latin typeface="맑은 고딕"/>
              </a:rPr>
              <a:t>정말로 추천하시겠습니까</a:t>
            </a:r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?”</a:t>
            </a:r>
            <a:r>
              <a:rPr lang="ko-KR" sz="1800" b="0" strike="noStrike" spc="-1">
                <a:solidFill>
                  <a:srgbClr val="000000"/>
                </a:solidFill>
                <a:latin typeface="맑은 고딕"/>
              </a:rPr>
              <a:t>라는 확인 알림 창이 뜨고 확인 버튼을 눌렀을 때 이와 관련된  </a:t>
            </a:r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Controller</a:t>
            </a:r>
            <a:r>
              <a:rPr lang="ko-KR" sz="1800" b="0" strike="noStrike" spc="-1">
                <a:solidFill>
                  <a:srgbClr val="000000"/>
                </a:solidFill>
                <a:latin typeface="맑은 고딕"/>
              </a:rPr>
              <a:t>로 이동하는 로직을 구성하였으나 화면에서 버튼을 클릭했을 때 알림창이 아예 나타나지 않는 문제가 발생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764" name="사각형: 둥근 모서리 1"/>
          <p:cNvSpPr/>
          <p:nvPr/>
        </p:nvSpPr>
        <p:spPr>
          <a:xfrm>
            <a:off x="720000" y="4140000"/>
            <a:ext cx="7920000" cy="4320000"/>
          </a:xfrm>
          <a:prstGeom prst="roundRect">
            <a:avLst>
              <a:gd name="adj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BoardRead.html</a:t>
            </a:r>
            <a:r>
              <a:rPr lang="ko-KR" sz="1800" b="0" strike="noStrike" spc="-1">
                <a:solidFill>
                  <a:srgbClr val="000000"/>
                </a:solidFill>
                <a:latin typeface="맑은 고딕"/>
              </a:rPr>
              <a:t>의 추천 버튼을 눌렀을 때의 동작과 관련한 </a:t>
            </a:r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Script </a:t>
            </a:r>
            <a:r>
              <a:rPr lang="ko-KR" sz="1800" b="0" strike="noStrike" spc="-1">
                <a:solidFill>
                  <a:srgbClr val="000000"/>
                </a:solidFill>
                <a:latin typeface="맑은 고딕"/>
              </a:rPr>
              <a:t>코드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  <a:p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  <a:p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&lt;script&gt;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  <a:p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        const recommend_elements =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  <a:p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        document.getElementsByClassName("recommend");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  <a:p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        Array.from(recommend_elements).forEach(function(element) {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  <a:p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Noto Sans KR"/>
              </a:rPr>
              <a:t>        </a:t>
            </a:r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        element.addEventListener('click', function() {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  <a:p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Noto Sans KR"/>
              </a:rPr>
              <a:t>                </a:t>
            </a:r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        if(confirm("</a:t>
            </a:r>
            <a:r>
              <a:rPr lang="ko-KR" sz="1800" b="0" strike="noStrike" spc="-1">
                <a:solidFill>
                  <a:srgbClr val="000000"/>
                </a:solidFill>
                <a:latin typeface="맑은 고딕"/>
              </a:rPr>
              <a:t>정말로 추천하시겠습니까</a:t>
            </a:r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?")) {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  <a:p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	            location.href = this.dataset.uri;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  <a:p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Noto Sans KR"/>
              </a:rPr>
              <a:t>                </a:t>
            </a:r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        };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  <a:p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Noto Sans KR"/>
              </a:rPr>
              <a:t>        </a:t>
            </a:r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        });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  <a:p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        });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  <a:p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&lt;/script&gt;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765" name="TextBox 5"/>
          <p:cNvSpPr/>
          <p:nvPr/>
        </p:nvSpPr>
        <p:spPr>
          <a:xfrm>
            <a:off x="9540000" y="1764000"/>
            <a:ext cx="7889760" cy="118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1800" b="1" strike="noStrike" spc="-1">
                <a:solidFill>
                  <a:srgbClr val="000000"/>
                </a:solidFill>
                <a:latin typeface="맑은 고딕"/>
              </a:rPr>
              <a:t>해결 </a:t>
            </a:r>
            <a:r>
              <a:rPr lang="en-US" sz="1800" b="1" strike="noStrike" spc="-1">
                <a:solidFill>
                  <a:srgbClr val="000000"/>
                </a:solidFill>
                <a:latin typeface="맑은 고딕"/>
              </a:rPr>
              <a:t>:</a:t>
            </a:r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sz="1800" b="0" strike="noStrike" spc="-1">
                <a:solidFill>
                  <a:srgbClr val="000000"/>
                </a:solidFill>
                <a:latin typeface="맑은 고딕"/>
              </a:rPr>
              <a:t>이 문제는 </a:t>
            </a:r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JavaScript</a:t>
            </a:r>
            <a:r>
              <a:rPr lang="ko-KR" sz="1800" b="0" strike="noStrike" spc="-1">
                <a:solidFill>
                  <a:srgbClr val="000000"/>
                </a:solidFill>
                <a:latin typeface="맑은 고딕"/>
              </a:rPr>
              <a:t>코드가 </a:t>
            </a:r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DOM</a:t>
            </a:r>
            <a:r>
              <a:rPr lang="ko-KR" sz="1800" b="0" strike="noStrike" spc="-1">
                <a:solidFill>
                  <a:srgbClr val="000000"/>
                </a:solidFill>
                <a:latin typeface="맑은 고딕"/>
              </a:rPr>
              <a:t>이 완전히 로드되기 전에 실행되기 때문일 가능성이 높다고 판단해</a:t>
            </a:r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, JavaScript </a:t>
            </a:r>
            <a:r>
              <a:rPr lang="ko-KR" sz="1800" b="0" strike="noStrike" spc="-1">
                <a:solidFill>
                  <a:srgbClr val="000000"/>
                </a:solidFill>
                <a:latin typeface="맑은 고딕"/>
              </a:rPr>
              <a:t>코드를 </a:t>
            </a:r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DOMContentLoaded </a:t>
            </a:r>
            <a:r>
              <a:rPr lang="ko-KR" sz="1800" b="0" strike="noStrike" spc="-1">
                <a:solidFill>
                  <a:srgbClr val="000000"/>
                </a:solidFill>
                <a:latin typeface="맑은 고딕"/>
              </a:rPr>
              <a:t>이벤트 안에 넣어 주어서 </a:t>
            </a:r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DOM</a:t>
            </a:r>
            <a:r>
              <a:rPr lang="ko-KR" sz="1800" b="0" strike="noStrike" spc="-1">
                <a:solidFill>
                  <a:srgbClr val="000000"/>
                </a:solidFill>
                <a:latin typeface="맑은 고딕"/>
              </a:rPr>
              <a:t>이 완전히 로드된 후에 이벤트 리스너가 설정되도록 코드를 수정함</a:t>
            </a:r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. </a:t>
            </a:r>
            <a:r>
              <a:rPr lang="ko-KR" sz="1800" b="0" strike="noStrike" spc="-1">
                <a:solidFill>
                  <a:srgbClr val="000000"/>
                </a:solidFill>
                <a:latin typeface="맑은 고딕"/>
              </a:rPr>
              <a:t>이후 알림창</a:t>
            </a:r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(</a:t>
            </a:r>
            <a:r>
              <a:rPr lang="ko-KR" sz="1800" b="0" strike="noStrike" spc="-1">
                <a:solidFill>
                  <a:srgbClr val="000000"/>
                </a:solidFill>
                <a:latin typeface="맑은 고딕"/>
              </a:rPr>
              <a:t>추천을 확인하는 대화 상자</a:t>
            </a:r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)</a:t>
            </a:r>
            <a:r>
              <a:rPr lang="ko-KR" sz="1800" b="0" strike="noStrike" spc="-1">
                <a:solidFill>
                  <a:srgbClr val="000000"/>
                </a:solidFill>
                <a:latin typeface="맑은 고딕"/>
              </a:rPr>
              <a:t>가 정상적으로 출력됨</a:t>
            </a:r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.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766" name="사각형: 둥근 모서리 12"/>
          <p:cNvSpPr/>
          <p:nvPr/>
        </p:nvSpPr>
        <p:spPr>
          <a:xfrm>
            <a:off x="9529200" y="3805560"/>
            <a:ext cx="7740000" cy="4834440"/>
          </a:xfrm>
          <a:prstGeom prst="roundRect">
            <a:avLst>
              <a:gd name="adj" fmla="val 1666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</a:rPr>
              <a:t>&lt;</a:t>
            </a:r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script&gt;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     Document.addEventListener(“DOMContentLoaded”, function() {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        const recommend_elements =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        document.getElementsByClassName("recommend");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        Array.from(recommend_elements).forEach(function(element) {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Noto Sans KR"/>
              </a:rPr>
              <a:t>        </a:t>
            </a:r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        element.addEventListener('click', function() {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Noto Sans KR"/>
              </a:rPr>
              <a:t>                </a:t>
            </a:r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        if(confirm("</a:t>
            </a:r>
            <a:r>
              <a:rPr lang="ko-KR" sz="1800" b="0" strike="noStrike" spc="-1">
                <a:solidFill>
                  <a:srgbClr val="000000"/>
                </a:solidFill>
                <a:latin typeface="맑은 고딕"/>
              </a:rPr>
              <a:t>정말로 추천하시겠습니까</a:t>
            </a:r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?")) {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	            location.href = this.dataset.uri;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Noto Sans KR"/>
              </a:rPr>
              <a:t>                </a:t>
            </a:r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        };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Noto Sans KR"/>
              </a:rPr>
              <a:t>        </a:t>
            </a:r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        });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        });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Noto Sans KR"/>
              </a:rPr>
              <a:t>     </a:t>
            </a:r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});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&lt;/script&gt;</a:t>
            </a:r>
            <a:endParaRPr lang="en-US" sz="1800" b="0" strike="noStrike" spc="-1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2945E4-1B90-36AE-B383-9084A04ED3C4}"/>
              </a:ext>
            </a:extLst>
          </p:cNvPr>
          <p:cNvSpPr/>
          <p:nvPr/>
        </p:nvSpPr>
        <p:spPr>
          <a:xfrm>
            <a:off x="10181230" y="4694830"/>
            <a:ext cx="6687403" cy="3002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7" name="그룹 31"/>
          <p:cNvGrpSpPr/>
          <p:nvPr/>
        </p:nvGrpSpPr>
        <p:grpSpPr>
          <a:xfrm>
            <a:off x="513360" y="149760"/>
            <a:ext cx="17279640" cy="951840"/>
            <a:chOff x="513360" y="149760"/>
            <a:chExt cx="17279640" cy="951840"/>
          </a:xfrm>
        </p:grpSpPr>
        <p:grpSp>
          <p:nvGrpSpPr>
            <p:cNvPr id="768" name="그룹 33"/>
            <p:cNvGrpSpPr/>
            <p:nvPr/>
          </p:nvGrpSpPr>
          <p:grpSpPr>
            <a:xfrm>
              <a:off x="513360" y="1042200"/>
              <a:ext cx="17279640" cy="59400"/>
              <a:chOff x="513360" y="1042200"/>
              <a:chExt cx="17279640" cy="59400"/>
            </a:xfrm>
          </p:grpSpPr>
          <p:pic>
            <p:nvPicPr>
              <p:cNvPr id="769" name="Object 49"/>
              <p:cNvPicPr/>
              <p:nvPr/>
            </p:nvPicPr>
            <p:blipFill>
              <a:blip r:embed="rId2"/>
              <a:stretch/>
            </p:blipFill>
            <p:spPr>
              <a:xfrm>
                <a:off x="513360" y="1042200"/>
                <a:ext cx="17279640" cy="5940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770" name="그룹 34"/>
            <p:cNvGrpSpPr/>
            <p:nvPr/>
          </p:nvGrpSpPr>
          <p:grpSpPr>
            <a:xfrm>
              <a:off x="513360" y="149760"/>
              <a:ext cx="17279640" cy="432360"/>
              <a:chOff x="513360" y="149760"/>
              <a:chExt cx="17279640" cy="432360"/>
            </a:xfrm>
          </p:grpSpPr>
          <p:pic>
            <p:nvPicPr>
              <p:cNvPr id="771" name="Object 51"/>
              <p:cNvPicPr/>
              <p:nvPr/>
            </p:nvPicPr>
            <p:blipFill>
              <a:blip r:embed="rId3"/>
              <a:stretch/>
            </p:blipFill>
            <p:spPr>
              <a:xfrm>
                <a:off x="513360" y="149760"/>
                <a:ext cx="17279640" cy="43236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772" name="TextBox 17"/>
            <p:cNvSpPr/>
            <p:nvPr/>
          </p:nvSpPr>
          <p:spPr>
            <a:xfrm>
              <a:off x="513360" y="457200"/>
              <a:ext cx="11048760" cy="577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200" b="1" strike="noStrike" spc="-1">
                  <a:solidFill>
                    <a:srgbClr val="000000"/>
                  </a:solidFill>
                  <a:latin typeface="Calibri"/>
                </a:rPr>
                <a:t>Trouble Shooting </a:t>
              </a:r>
              <a:r>
                <a:rPr lang="en-US" sz="2000" b="1" strike="noStrike" spc="-1">
                  <a:solidFill>
                    <a:srgbClr val="000000"/>
                  </a:solidFill>
                  <a:latin typeface="Calibri"/>
                </a:rPr>
                <a:t>(2. </a:t>
              </a:r>
              <a:r>
                <a:rPr lang="ko-KR" sz="2000" b="1" strike="noStrike" spc="-1">
                  <a:solidFill>
                    <a:srgbClr val="000000"/>
                  </a:solidFill>
                  <a:latin typeface="Calibri"/>
                </a:rPr>
                <a:t>게시글에 이미지 업로드 시 조회 화면에 바로 반영되지 않던 문제</a:t>
              </a:r>
              <a:r>
                <a:rPr lang="en-US" sz="2000" b="1" strike="noStrike" spc="-1">
                  <a:solidFill>
                    <a:srgbClr val="000000"/>
                  </a:solidFill>
                  <a:latin typeface="Calibri"/>
                </a:rPr>
                <a:t>)</a:t>
              </a:r>
              <a:endParaRPr lang="en-US" sz="20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</p:grpSp>
      <p:sp>
        <p:nvSpPr>
          <p:cNvPr id="773" name="TextBox 19"/>
          <p:cNvSpPr/>
          <p:nvPr/>
        </p:nvSpPr>
        <p:spPr>
          <a:xfrm>
            <a:off x="720000" y="1800000"/>
            <a:ext cx="7889760" cy="202987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1800" b="1" strike="noStrike" spc="-1" dirty="0">
                <a:solidFill>
                  <a:srgbClr val="000000"/>
                </a:solidFill>
                <a:latin typeface="맑은 고딕"/>
              </a:rPr>
              <a:t>문제 </a:t>
            </a:r>
            <a:r>
              <a:rPr lang="en-US" sz="1800" b="1" strike="noStrike" spc="-1" dirty="0">
                <a:solidFill>
                  <a:srgbClr val="000000"/>
                </a:solidFill>
                <a:latin typeface="맑은 고딕"/>
              </a:rPr>
              <a:t>:</a:t>
            </a:r>
            <a:r>
              <a:rPr lang="en-US" sz="1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sz="1800" b="0" strike="noStrike" spc="-1" dirty="0">
                <a:solidFill>
                  <a:srgbClr val="000000"/>
                </a:solidFill>
                <a:latin typeface="맑은 고딕"/>
              </a:rPr>
              <a:t>게시글 작성시에 이미지를 업로드하는 기능에 대해서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맑은 고딕"/>
              </a:rPr>
              <a:t>BoardService</a:t>
            </a:r>
            <a:r>
              <a:rPr lang="ko-KR" sz="1800" b="0" strike="noStrike" spc="-1" dirty="0">
                <a:solidFill>
                  <a:srgbClr val="000000"/>
                </a:solidFill>
                <a:latin typeface="맑은 고딕"/>
              </a:rPr>
              <a:t>의 </a:t>
            </a:r>
            <a:r>
              <a:rPr lang="en-US" sz="1800" b="0" strike="noStrike" spc="-1" dirty="0">
                <a:solidFill>
                  <a:srgbClr val="000000"/>
                </a:solidFill>
                <a:latin typeface="맑은 고딕"/>
              </a:rPr>
              <a:t>create </a:t>
            </a:r>
            <a:r>
              <a:rPr lang="ko-KR" sz="1800" b="0" strike="noStrike" spc="-1" dirty="0">
                <a:solidFill>
                  <a:srgbClr val="000000"/>
                </a:solidFill>
                <a:latin typeface="맑은 고딕"/>
              </a:rPr>
              <a:t>함수에서 업로드에 사용한 이미지 파일의 파일명과 이 파일명을 바탕으로 파일의 경로를 저장하는 변수를 만들어 저장하고 조회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sz="1800" b="0" strike="noStrike" spc="-1" dirty="0">
                <a:solidFill>
                  <a:srgbClr val="000000"/>
                </a:solidFill>
                <a:latin typeface="맑은 고딕"/>
              </a:rPr>
              <a:t>시 이 경로를 바탕으로 표현하는 방식으로 단순히 로직을 작성하였다</a:t>
            </a:r>
            <a:r>
              <a:rPr lang="en-US" sz="1800" b="0" strike="noStrike" spc="-1" dirty="0">
                <a:solidFill>
                  <a:srgbClr val="000000"/>
                </a:solidFill>
                <a:latin typeface="맑은 고딕"/>
              </a:rPr>
              <a:t>. </a:t>
            </a:r>
            <a:r>
              <a:rPr lang="ko-KR" sz="1800" b="0" strike="noStrike" spc="-1" dirty="0">
                <a:solidFill>
                  <a:srgbClr val="000000"/>
                </a:solidFill>
                <a:latin typeface="맑은 고딕"/>
              </a:rPr>
              <a:t>이 때</a:t>
            </a:r>
            <a:r>
              <a:rPr lang="en-US" sz="1800" b="0" strike="noStrike" spc="-1" dirty="0">
                <a:solidFill>
                  <a:srgbClr val="000000"/>
                </a:solidFill>
                <a:latin typeface="맑은 고딕"/>
              </a:rPr>
              <a:t>, </a:t>
            </a:r>
            <a:r>
              <a:rPr lang="ko-KR" sz="1800" b="0" strike="noStrike" spc="-1" dirty="0">
                <a:solidFill>
                  <a:srgbClr val="000000"/>
                </a:solidFill>
                <a:latin typeface="맑은 고딕"/>
              </a:rPr>
              <a:t>디렉토리 리소스를 웹 리소스로 핸들링 해주는 </a:t>
            </a:r>
            <a:r>
              <a:rPr lang="en-US" sz="1800" b="0" strike="noStrike" spc="-1" dirty="0">
                <a:solidFill>
                  <a:srgbClr val="000000"/>
                </a:solidFill>
                <a:latin typeface="맑은 고딕"/>
              </a:rPr>
              <a:t>config</a:t>
            </a:r>
            <a:r>
              <a:rPr lang="ko-KR" sz="1800" b="0" strike="noStrike" spc="-1" dirty="0">
                <a:solidFill>
                  <a:srgbClr val="000000"/>
                </a:solidFill>
                <a:latin typeface="맑은 고딕"/>
              </a:rPr>
              <a:t>를 작성했음에도 불구하고 업로드한 이미지가 조회화면에서 서버를 재시작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sz="1800" b="0" strike="noStrike" spc="-1" dirty="0">
                <a:solidFill>
                  <a:srgbClr val="000000"/>
                </a:solidFill>
                <a:latin typeface="맑은 고딕"/>
              </a:rPr>
              <a:t>하지 않으면 조회가 불가능한 상태였다</a:t>
            </a:r>
            <a:r>
              <a:rPr lang="en-US" sz="1800" b="0" strike="noStrike" spc="-1" dirty="0">
                <a:solidFill>
                  <a:srgbClr val="000000"/>
                </a:solidFill>
                <a:latin typeface="맑은 고딕"/>
              </a:rPr>
              <a:t>. </a:t>
            </a:r>
            <a:endParaRPr lang="en-US" sz="1800" b="0" strike="noStrike" spc="-1" dirty="0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774" name="사각형: 둥근 모서리 4"/>
          <p:cNvSpPr/>
          <p:nvPr/>
        </p:nvSpPr>
        <p:spPr>
          <a:xfrm>
            <a:off x="720000" y="4129226"/>
            <a:ext cx="7920000" cy="5471614"/>
          </a:xfrm>
          <a:prstGeom prst="roundRect">
            <a:avLst>
              <a:gd name="adj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public Board create(Board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board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, @RequestParam(name="file", required=false)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MultipartFile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 file) throws Exception {</a:t>
            </a:r>
            <a:endParaRPr lang="en-US" sz="1500" b="0" strike="noStrike" spc="-1" dirty="0">
              <a:solidFill>
                <a:srgbClr val="000000"/>
              </a:solidFill>
              <a:latin typeface="Noto Sans KR"/>
            </a:endParaRPr>
          </a:p>
          <a:p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    	</a:t>
            </a:r>
            <a:endParaRPr lang="en-US" sz="1500" b="0" strike="noStrike" spc="-1" dirty="0">
              <a:solidFill>
                <a:srgbClr val="000000"/>
              </a:solidFill>
              <a:latin typeface="Noto Sans KR"/>
            </a:endParaRPr>
          </a:p>
          <a:p>
            <a:r>
              <a:rPr lang="en-US" sz="1500" b="0" strike="noStrike" spc="-1" dirty="0">
                <a:solidFill>
                  <a:srgbClr val="000000"/>
                </a:solidFill>
                <a:latin typeface="맑은 고딕"/>
                <a:ea typeface="Noto Sans KR"/>
              </a:rPr>
              <a:t>    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    String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projectPath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 =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System.getProperty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("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user.dir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")                 		+ "\\src\\main\\resources\\static\\files";  </a:t>
            </a:r>
            <a:endParaRPr lang="en-US" sz="1500" b="0" strike="noStrike" spc="-1" dirty="0">
              <a:solidFill>
                <a:srgbClr val="000000"/>
              </a:solidFill>
              <a:latin typeface="Noto Sans KR"/>
            </a:endParaRPr>
          </a:p>
          <a:p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    	</a:t>
            </a:r>
            <a:endParaRPr lang="en-US" sz="1500" b="0" strike="noStrike" spc="-1" dirty="0">
              <a:solidFill>
                <a:srgbClr val="000000"/>
              </a:solidFill>
              <a:latin typeface="Noto Sans KR"/>
            </a:endParaRPr>
          </a:p>
          <a:p>
            <a:r>
              <a:rPr lang="en-US" sz="1500" b="0" strike="noStrike" spc="-1" dirty="0">
                <a:solidFill>
                  <a:srgbClr val="000000"/>
                </a:solidFill>
                <a:latin typeface="맑은 고딕"/>
                <a:ea typeface="Noto Sans KR"/>
              </a:rPr>
              <a:t>    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    UUID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uuid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 =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UUID.randomUUID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();</a:t>
            </a:r>
            <a:endParaRPr lang="en-US" sz="1500" b="0" strike="noStrike" spc="-1" dirty="0">
              <a:solidFill>
                <a:srgbClr val="000000"/>
              </a:solidFill>
              <a:latin typeface="Noto Sans KR"/>
            </a:endParaRPr>
          </a:p>
          <a:p>
            <a:r>
              <a:rPr lang="en-US" sz="1500" b="0" strike="noStrike" spc="-1" dirty="0">
                <a:solidFill>
                  <a:srgbClr val="000000"/>
                </a:solidFill>
                <a:latin typeface="맑은 고딕"/>
                <a:ea typeface="Noto Sans KR"/>
              </a:rPr>
              <a:t>    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    String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fileName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 =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uuid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 + "_" +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file.getOriginalFilename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();</a:t>
            </a:r>
            <a:endParaRPr lang="en-US" sz="1500" b="0" strike="noStrike" spc="-1" dirty="0">
              <a:solidFill>
                <a:srgbClr val="000000"/>
              </a:solidFill>
              <a:latin typeface="Noto Sans KR"/>
            </a:endParaRPr>
          </a:p>
          <a:p>
            <a:r>
              <a:rPr lang="en-US" sz="1500" b="0" strike="noStrike" spc="-1" dirty="0">
                <a:solidFill>
                  <a:srgbClr val="000000"/>
                </a:solidFill>
                <a:latin typeface="맑은 고딕"/>
                <a:ea typeface="Noto Sans KR"/>
              </a:rPr>
              <a:t>    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    File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saveFile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 = new File(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projectPath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,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fileName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);</a:t>
            </a:r>
            <a:endParaRPr lang="en-US" sz="1500" b="0" strike="noStrike" spc="-1" dirty="0">
              <a:solidFill>
                <a:srgbClr val="000000"/>
              </a:solidFill>
              <a:latin typeface="Noto Sans KR"/>
            </a:endParaRPr>
          </a:p>
          <a:p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       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file.transferTo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(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saveFile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);</a:t>
            </a:r>
            <a:endParaRPr lang="en-US" sz="1500" b="0" strike="noStrike" spc="-1" dirty="0">
              <a:solidFill>
                <a:srgbClr val="000000"/>
              </a:solidFill>
              <a:latin typeface="Noto Sans KR"/>
            </a:endParaRPr>
          </a:p>
          <a:p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    	</a:t>
            </a:r>
            <a:endParaRPr lang="en-US" sz="1500" b="0" strike="noStrike" spc="-1" dirty="0">
              <a:solidFill>
                <a:srgbClr val="000000"/>
              </a:solidFill>
              <a:latin typeface="Noto Sans KR"/>
            </a:endParaRPr>
          </a:p>
          <a:p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       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board.setFilename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(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fileName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);</a:t>
            </a:r>
            <a:endParaRPr lang="en-US" sz="1500" b="0" strike="noStrike" spc="-1" dirty="0">
              <a:solidFill>
                <a:srgbClr val="000000"/>
              </a:solidFill>
              <a:latin typeface="Noto Sans KR"/>
            </a:endParaRPr>
          </a:p>
          <a:p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       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board.setFilepath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("/files/" +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fileName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);</a:t>
            </a:r>
            <a:endParaRPr lang="en-US" sz="1500" b="0" strike="noStrike" spc="-1" dirty="0">
              <a:solidFill>
                <a:srgbClr val="000000"/>
              </a:solidFill>
              <a:latin typeface="Noto Sans KR"/>
            </a:endParaRPr>
          </a:p>
          <a:p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       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board.setCreate_Date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(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LocalDateTime.now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());</a:t>
            </a:r>
            <a:endParaRPr lang="en-US" sz="1500" b="0" strike="noStrike" spc="-1" dirty="0">
              <a:solidFill>
                <a:srgbClr val="000000"/>
              </a:solidFill>
              <a:latin typeface="Noto Sans KR"/>
            </a:endParaRPr>
          </a:p>
          <a:p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       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board.setModify_Date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(null);</a:t>
            </a:r>
            <a:endParaRPr lang="en-US" sz="1500" b="0" strike="noStrike" spc="-1" dirty="0">
              <a:solidFill>
                <a:srgbClr val="000000"/>
              </a:solidFill>
              <a:latin typeface="Noto Sans KR"/>
            </a:endParaRPr>
          </a:p>
          <a:p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       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board.setHit_Count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(0L); </a:t>
            </a:r>
            <a:endParaRPr lang="en-US" sz="1500" b="0" strike="noStrike" spc="-1" dirty="0">
              <a:solidFill>
                <a:srgbClr val="000000"/>
              </a:solidFill>
              <a:latin typeface="Noto Sans KR"/>
            </a:endParaRPr>
          </a:p>
          <a:p>
            <a:endParaRPr lang="en-US" sz="1500" b="0" strike="noStrike" spc="-1" dirty="0">
              <a:solidFill>
                <a:srgbClr val="000000"/>
              </a:solidFill>
              <a:latin typeface="Noto Sans KR"/>
            </a:endParaRPr>
          </a:p>
          <a:p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        return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boardRepository.save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(board);</a:t>
            </a:r>
            <a:endParaRPr lang="en-US" sz="1500" b="0" strike="noStrike" spc="-1" dirty="0">
              <a:solidFill>
                <a:srgbClr val="000000"/>
              </a:solidFill>
              <a:latin typeface="Noto Sans KR"/>
            </a:endParaRPr>
          </a:p>
          <a:p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    }</a:t>
            </a:r>
            <a:endParaRPr lang="en-US" sz="1500" b="0" strike="noStrike" spc="-1" dirty="0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775" name="TextBox 21"/>
          <p:cNvSpPr/>
          <p:nvPr/>
        </p:nvSpPr>
        <p:spPr>
          <a:xfrm>
            <a:off x="9540000" y="1764000"/>
            <a:ext cx="8028000" cy="202987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1800" b="1" strike="noStrike" spc="-1" dirty="0">
                <a:solidFill>
                  <a:srgbClr val="000000"/>
                </a:solidFill>
                <a:latin typeface="맑은 고딕"/>
              </a:rPr>
              <a:t>해결 </a:t>
            </a:r>
            <a:r>
              <a:rPr lang="en-US" sz="1800" b="1" strike="noStrike" spc="-1" dirty="0">
                <a:solidFill>
                  <a:srgbClr val="000000"/>
                </a:solidFill>
                <a:latin typeface="맑은 고딕"/>
              </a:rPr>
              <a:t>:</a:t>
            </a:r>
            <a:r>
              <a:rPr lang="en-US" sz="1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sz="1800" b="0" strike="noStrike" spc="-1" dirty="0">
                <a:solidFill>
                  <a:srgbClr val="000000"/>
                </a:solidFill>
                <a:latin typeface="맑은 고딕"/>
              </a:rPr>
              <a:t>본래 시도했던 방식 자체의 한계가 있음을 알고</a:t>
            </a:r>
            <a:r>
              <a:rPr lang="en-US" sz="1800" b="0" strike="noStrike" spc="-1" dirty="0">
                <a:solidFill>
                  <a:srgbClr val="000000"/>
                </a:solidFill>
                <a:latin typeface="맑은 고딕"/>
              </a:rPr>
              <a:t>, </a:t>
            </a:r>
            <a:r>
              <a:rPr lang="ko-KR" sz="1800" b="0" strike="noStrike" spc="-1" dirty="0">
                <a:solidFill>
                  <a:srgbClr val="000000"/>
                </a:solidFill>
                <a:latin typeface="맑은 고딕"/>
              </a:rPr>
              <a:t>이미지를 업로드 하는 방식 자체를 전체적으로 달리하여 진행하였다</a:t>
            </a:r>
            <a:r>
              <a:rPr lang="en-US" sz="1800" b="0" strike="noStrike" spc="-1" dirty="0">
                <a:solidFill>
                  <a:srgbClr val="000000"/>
                </a:solidFill>
                <a:latin typeface="맑은 고딕"/>
              </a:rPr>
              <a:t>. </a:t>
            </a:r>
          </a:p>
          <a:p>
            <a:pPr>
              <a:lnSpc>
                <a:spcPct val="100000"/>
              </a:lnSpc>
            </a:pPr>
            <a:endParaRPr lang="en-US" spc="-1" dirty="0">
              <a:solidFill>
                <a:srgbClr val="000000"/>
              </a:solidFill>
              <a:latin typeface="맑은 고딕"/>
            </a:endParaRPr>
          </a:p>
          <a:p>
            <a:pPr>
              <a:lnSpc>
                <a:spcPct val="100000"/>
              </a:lnSpc>
            </a:pPr>
            <a:r>
              <a:rPr lang="ko-KR" altLang="en-US" sz="1800" b="0" strike="noStrike" spc="-1" dirty="0">
                <a:solidFill>
                  <a:srgbClr val="000000"/>
                </a:solidFill>
                <a:latin typeface="Noto Sans KR"/>
              </a:rPr>
              <a:t>이미지를 처리하는 데 필요한 정보를 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Noto Sans KR"/>
              </a:rPr>
              <a:t>DTO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Noto Sans KR"/>
              </a:rPr>
              <a:t>를 통해 별도로 데이터를 묶어서 처리하는 방식으로 구현했으며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Noto Sans KR"/>
              </a:rPr>
              <a:t>기존 파일명과 이미지파일명에 대해서도 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Noto Sans KR"/>
              </a:rPr>
              <a:t>board 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Noto Sans KR"/>
              </a:rPr>
              <a:t>객체가 아닌 별도 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Noto Sans KR"/>
              </a:rPr>
              <a:t>Upload 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Noto Sans KR"/>
              </a:rPr>
              <a:t>객체를 생성하여 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Noto Sans KR"/>
              </a:rPr>
              <a:t>board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Noto Sans KR"/>
              </a:rPr>
              <a:t>에서의 이미지 업로드 정보에 대해 저장하는 방식으로 변경하였다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Noto Sans KR"/>
              </a:rPr>
              <a:t>.</a:t>
            </a:r>
            <a:endParaRPr lang="en-US" sz="1800" b="0" strike="noStrike" spc="-1" dirty="0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" name="사각형: 둥근 모서리 12">
            <a:extLst>
              <a:ext uri="{FF2B5EF4-FFF2-40B4-BE49-F238E27FC236}">
                <a16:creationId xmlns:a16="http://schemas.microsoft.com/office/drawing/2014/main" id="{3167228C-973D-633A-1B75-C96DD6B508D3}"/>
              </a:ext>
            </a:extLst>
          </p:cNvPr>
          <p:cNvSpPr/>
          <p:nvPr/>
        </p:nvSpPr>
        <p:spPr>
          <a:xfrm>
            <a:off x="9540000" y="3948545"/>
            <a:ext cx="8028000" cy="5881255"/>
          </a:xfrm>
          <a:prstGeom prst="roundRect">
            <a:avLst>
              <a:gd name="adj" fmla="val 1666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 @Value("${project.environment.upload.path}")</a:t>
            </a:r>
          </a:p>
          <a:p>
            <a:pPr>
              <a:lnSpc>
                <a:spcPct val="100000"/>
              </a:lnSpc>
            </a:pP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    private String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uploadPath</a:t>
            </a:r>
            <a:r>
              <a:rPr lang="en-US" sz="1500" spc="-1" dirty="0">
                <a:solidFill>
                  <a:srgbClr val="000000"/>
                </a:solidFill>
                <a:latin typeface="맑은 고딕"/>
              </a:rPr>
              <a:t>;</a:t>
            </a:r>
            <a:endParaRPr lang="en-US" sz="1500" b="0" strike="noStrike" spc="-1" dirty="0">
              <a:solidFill>
                <a:srgbClr val="000000"/>
              </a:solidFill>
              <a:latin typeface="맑은 고딕"/>
            </a:endParaRPr>
          </a:p>
          <a:p>
            <a:pPr>
              <a:lnSpc>
                <a:spcPct val="100000"/>
              </a:lnSpc>
            </a:pP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    public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UploadDTO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 uploads(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MultipartFile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 file) throws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IOException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 {</a:t>
            </a:r>
          </a:p>
          <a:p>
            <a:pPr>
              <a:lnSpc>
                <a:spcPct val="100000"/>
              </a:lnSpc>
            </a:pP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        String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originalName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 =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file.getOriginalFilename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();</a:t>
            </a:r>
          </a:p>
          <a:p>
            <a:pPr>
              <a:lnSpc>
                <a:spcPct val="100000"/>
              </a:lnSpc>
            </a:pP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        String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uuid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 =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UUID.randomUUID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().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toString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();</a:t>
            </a:r>
          </a:p>
          <a:p>
            <a:pPr>
              <a:lnSpc>
                <a:spcPct val="100000"/>
              </a:lnSpc>
            </a:pP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        String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saveName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 =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uuid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 + "_" +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originalName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        Path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savePath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 =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Paths.get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(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uploadPath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,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saveName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       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file.transferTo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(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savePath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        String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contentType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 =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Files.probeContentType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(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savePath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       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boolean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isImage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 =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contentType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 != null &amp;&amp;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contentType.startsWith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("image");</a:t>
            </a:r>
          </a:p>
          <a:p>
            <a:pPr>
              <a:lnSpc>
                <a:spcPct val="100000"/>
              </a:lnSpc>
            </a:pP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        if (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isImage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) {</a:t>
            </a:r>
          </a:p>
          <a:p>
            <a:pPr>
              <a:lnSpc>
                <a:spcPct val="100000"/>
              </a:lnSpc>
            </a:pP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            File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thumbnailFile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 = new File(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uploadPath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, "s_" +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saveName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           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Thumbnailator.createThumbnail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(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savePath.toFile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(),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thumbnailFile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, 200, 200);</a:t>
            </a:r>
          </a:p>
          <a:p>
            <a:pPr>
              <a:lnSpc>
                <a:spcPct val="100000"/>
              </a:lnSpc>
            </a:pP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        }</a:t>
            </a:r>
          </a:p>
          <a:p>
            <a:pPr>
              <a:lnSpc>
                <a:spcPct val="100000"/>
              </a:lnSpc>
            </a:pP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       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UploadDTO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uploadDTO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 = new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UploadDTO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();</a:t>
            </a:r>
          </a:p>
          <a:p>
            <a:pPr>
              <a:lnSpc>
                <a:spcPct val="100000"/>
              </a:lnSpc>
            </a:pP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       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uploadDTO.setUuid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(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uuid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       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uploadDTO.setFileName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(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saveName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       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uploadDTO.setImg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(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isImage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        return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맑은 고딕"/>
              </a:rPr>
              <a:t>uploadDTO</a:t>
            </a: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US" sz="1500" b="0" strike="noStrike" spc="-1" dirty="0">
                <a:solidFill>
                  <a:srgbClr val="000000"/>
                </a:solidFill>
                <a:latin typeface="맑은 고딕"/>
              </a:rPr>
              <a:t>    }</a:t>
            </a:r>
            <a:endParaRPr lang="en-US" sz="1500" b="0" strike="noStrike" spc="-1" dirty="0">
              <a:solidFill>
                <a:srgbClr val="000000"/>
              </a:solidFill>
              <a:latin typeface="Noto Sans K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6" name="그룹 37"/>
          <p:cNvGrpSpPr/>
          <p:nvPr/>
        </p:nvGrpSpPr>
        <p:grpSpPr>
          <a:xfrm>
            <a:off x="513360" y="149760"/>
            <a:ext cx="17279640" cy="951840"/>
            <a:chOff x="513360" y="149760"/>
            <a:chExt cx="17279640" cy="951840"/>
          </a:xfrm>
        </p:grpSpPr>
        <p:grpSp>
          <p:nvGrpSpPr>
            <p:cNvPr id="777" name="그룹 38"/>
            <p:cNvGrpSpPr/>
            <p:nvPr/>
          </p:nvGrpSpPr>
          <p:grpSpPr>
            <a:xfrm>
              <a:off x="513360" y="1042200"/>
              <a:ext cx="17279640" cy="59400"/>
              <a:chOff x="513360" y="1042200"/>
              <a:chExt cx="17279640" cy="59400"/>
            </a:xfrm>
          </p:grpSpPr>
          <p:pic>
            <p:nvPicPr>
              <p:cNvPr id="778" name="Object 52"/>
              <p:cNvPicPr/>
              <p:nvPr/>
            </p:nvPicPr>
            <p:blipFill>
              <a:blip r:embed="rId2"/>
              <a:stretch/>
            </p:blipFill>
            <p:spPr>
              <a:xfrm>
                <a:off x="513360" y="1042200"/>
                <a:ext cx="17279640" cy="5940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779" name="그룹 39"/>
            <p:cNvGrpSpPr/>
            <p:nvPr/>
          </p:nvGrpSpPr>
          <p:grpSpPr>
            <a:xfrm>
              <a:off x="513360" y="149760"/>
              <a:ext cx="17279640" cy="432360"/>
              <a:chOff x="513360" y="149760"/>
              <a:chExt cx="17279640" cy="432360"/>
            </a:xfrm>
          </p:grpSpPr>
          <p:pic>
            <p:nvPicPr>
              <p:cNvPr id="780" name="Object 54"/>
              <p:cNvPicPr/>
              <p:nvPr/>
            </p:nvPicPr>
            <p:blipFill>
              <a:blip r:embed="rId3"/>
              <a:stretch/>
            </p:blipFill>
            <p:spPr>
              <a:xfrm>
                <a:off x="513360" y="149760"/>
                <a:ext cx="17279640" cy="43236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781" name="TextBox 35"/>
            <p:cNvSpPr/>
            <p:nvPr/>
          </p:nvSpPr>
          <p:spPr>
            <a:xfrm>
              <a:off x="513360" y="457200"/>
              <a:ext cx="11810568" cy="577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200" b="1" strike="noStrike" spc="-1" dirty="0">
                  <a:solidFill>
                    <a:srgbClr val="000000"/>
                  </a:solidFill>
                  <a:latin typeface="Calibri"/>
                </a:rPr>
                <a:t>Trouble Shooting </a:t>
              </a:r>
              <a:r>
                <a:rPr lang="en-US" sz="2000" b="1" strike="noStrike" spc="-1" dirty="0">
                  <a:solidFill>
                    <a:srgbClr val="000000"/>
                  </a:solidFill>
                  <a:latin typeface="Calibri"/>
                </a:rPr>
                <a:t>(3. Board/</a:t>
              </a:r>
              <a:r>
                <a:rPr lang="en-US" sz="2000" b="1" strike="noStrike" spc="-1" dirty="0" err="1">
                  <a:solidFill>
                    <a:srgbClr val="000000"/>
                  </a:solidFill>
                  <a:latin typeface="Calibri"/>
                </a:rPr>
                <a:t>SiteUser</a:t>
              </a:r>
              <a:r>
                <a:rPr lang="en-US" sz="2000" b="1" strike="noStrike" spc="-1" dirty="0">
                  <a:solidFill>
                    <a:srgbClr val="000000"/>
                  </a:solidFill>
                  <a:latin typeface="Calibri"/>
                </a:rPr>
                <a:t> Entity</a:t>
              </a:r>
              <a:r>
                <a:rPr lang="ko-KR" sz="2000" b="1" strike="noStrike" spc="-1" dirty="0">
                  <a:solidFill>
                    <a:srgbClr val="000000"/>
                  </a:solidFill>
                  <a:latin typeface="Calibri"/>
                </a:rPr>
                <a:t>를 바탕으로 랭킹을 산정하는 방식과 관련한 문제</a:t>
              </a:r>
              <a:r>
                <a:rPr lang="en-US" sz="2000" b="1" strike="noStrike" spc="-1" dirty="0">
                  <a:solidFill>
                    <a:srgbClr val="000000"/>
                  </a:solidFill>
                  <a:latin typeface="Calibri"/>
                </a:rPr>
                <a:t>)</a:t>
              </a:r>
              <a:endParaRPr lang="en-US" sz="2000" b="0" strike="noStrike" spc="-1" dirty="0">
                <a:solidFill>
                  <a:srgbClr val="000000"/>
                </a:solidFill>
                <a:latin typeface="Noto Sans KR"/>
              </a:endParaRPr>
            </a:p>
          </p:txBody>
        </p:sp>
      </p:grpSp>
      <p:sp>
        <p:nvSpPr>
          <p:cNvPr id="782" name="TextBox 40"/>
          <p:cNvSpPr/>
          <p:nvPr/>
        </p:nvSpPr>
        <p:spPr>
          <a:xfrm>
            <a:off x="720000" y="1800000"/>
            <a:ext cx="7889760" cy="147587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1800" b="1" strike="noStrike" spc="-1" dirty="0">
                <a:solidFill>
                  <a:srgbClr val="000000"/>
                </a:solidFill>
                <a:latin typeface="맑은 고딕"/>
              </a:rPr>
              <a:t>문제 </a:t>
            </a:r>
            <a:r>
              <a:rPr lang="en-US" sz="1800" b="1" strike="noStrike" spc="-1" dirty="0">
                <a:solidFill>
                  <a:srgbClr val="000000"/>
                </a:solidFill>
                <a:latin typeface="맑은 고딕"/>
              </a:rPr>
              <a:t>:</a:t>
            </a:r>
            <a:r>
              <a:rPr lang="en-US" b="1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pc="-1" dirty="0">
                <a:solidFill>
                  <a:srgbClr val="000000"/>
                </a:solidFill>
                <a:latin typeface="맑은 고딕"/>
              </a:rPr>
              <a:t>게시글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</a:rPr>
              <a:t>(Board)</a:t>
            </a:r>
            <a:r>
              <a:rPr lang="ko-KR" altLang="en-US" spc="-1" dirty="0">
                <a:solidFill>
                  <a:srgbClr val="000000"/>
                </a:solidFill>
                <a:latin typeface="맑은 고딕"/>
              </a:rPr>
              <a:t>의 클래스에는 게시글을 작성한 사용자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</a:rPr>
              <a:t>(</a:t>
            </a:r>
            <a:r>
              <a:rPr lang="en-US" altLang="ko-KR" spc="-1" dirty="0" err="1">
                <a:solidFill>
                  <a:srgbClr val="000000"/>
                </a:solidFill>
                <a:latin typeface="맑은 고딕"/>
              </a:rPr>
              <a:t>SiteUser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</a:rPr>
              <a:t>) </a:t>
            </a:r>
            <a:r>
              <a:rPr lang="ko-KR" altLang="en-US" spc="-1" dirty="0">
                <a:solidFill>
                  <a:srgbClr val="000000"/>
                </a:solidFill>
                <a:latin typeface="맑은 고딕"/>
              </a:rPr>
              <a:t>클래스를 변수로 가지고 있고 사용자의 지역정보를 바탕으로 합계 또는 순위 비교를 하는 과정에서 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</a:rPr>
              <a:t>DB</a:t>
            </a:r>
            <a:r>
              <a:rPr lang="ko-KR" altLang="en-US" spc="-1" dirty="0">
                <a:solidFill>
                  <a:srgbClr val="000000"/>
                </a:solidFill>
                <a:latin typeface="맑은 고딕"/>
              </a:rPr>
              <a:t>상 한 테이블에 있는 정보만을 사용하는 것이 아니어서 우리가 가진 정보를 가공하여 원하는 결과물을 출력하는 방식을 기획하는 단계에서 고민이 있었다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</a:rPr>
              <a:t>.</a:t>
            </a:r>
          </a:p>
        </p:txBody>
      </p:sp>
      <p:sp>
        <p:nvSpPr>
          <p:cNvPr id="783" name="TextBox 41"/>
          <p:cNvSpPr/>
          <p:nvPr/>
        </p:nvSpPr>
        <p:spPr>
          <a:xfrm>
            <a:off x="9540000" y="1764000"/>
            <a:ext cx="7889760" cy="92187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1800" b="1" strike="noStrike" spc="-1" dirty="0">
                <a:solidFill>
                  <a:srgbClr val="000000"/>
                </a:solidFill>
                <a:latin typeface="맑은 고딕"/>
              </a:rPr>
              <a:t>해결 </a:t>
            </a:r>
            <a:r>
              <a:rPr lang="en-US" sz="1800" b="1" strike="noStrike" spc="-1" dirty="0">
                <a:solidFill>
                  <a:srgbClr val="000000"/>
                </a:solidFill>
                <a:latin typeface="맑은 고딕"/>
              </a:rPr>
              <a:t>:</a:t>
            </a:r>
            <a:r>
              <a:rPr lang="en-US" sz="1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sz="1800" b="0" strike="noStrike" spc="-1" dirty="0">
                <a:solidFill>
                  <a:srgbClr val="000000"/>
                </a:solidFill>
                <a:latin typeface="맑은 고딕"/>
              </a:rPr>
              <a:t>이 문제는 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다른 방식으로도 여러 해결이 가능하지만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, </a:t>
            </a:r>
            <a:r>
              <a:rPr lang="ko-KR" altLang="en-US" sz="1800" b="0" strike="noStrike" spc="-1" dirty="0">
                <a:solidFill>
                  <a:srgbClr val="000000"/>
                </a:solidFill>
                <a:latin typeface="맑은 고딕"/>
              </a:rPr>
              <a:t>우리는 이미 정보를 가지고 있는 </a:t>
            </a:r>
            <a:r>
              <a:rPr lang="en-US" altLang="ko-KR" sz="1800" b="0" strike="noStrike" spc="-1" dirty="0">
                <a:solidFill>
                  <a:srgbClr val="000000"/>
                </a:solidFill>
                <a:latin typeface="맑은 고딕"/>
              </a:rPr>
              <a:t>Board </a:t>
            </a:r>
            <a:r>
              <a:rPr lang="ko-KR" altLang="en-US" spc="-1" dirty="0">
                <a:solidFill>
                  <a:srgbClr val="000000"/>
                </a:solidFill>
                <a:latin typeface="맑은 고딕"/>
              </a:rPr>
              <a:t>클래스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</a:rPr>
              <a:t>(</a:t>
            </a:r>
            <a:r>
              <a:rPr lang="ko-KR" altLang="en-US" spc="-1" dirty="0">
                <a:solidFill>
                  <a:srgbClr val="000000"/>
                </a:solidFill>
                <a:latin typeface="맑은 고딕"/>
              </a:rPr>
              <a:t>엔티티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</a:rPr>
              <a:t>)</a:t>
            </a:r>
            <a:r>
              <a:rPr lang="ko-KR" altLang="en-US" spc="-1" dirty="0">
                <a:solidFill>
                  <a:srgbClr val="000000"/>
                </a:solidFill>
                <a:latin typeface="맑은 고딕"/>
              </a:rPr>
              <a:t>를 이용해서 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</a:rPr>
              <a:t>JPA</a:t>
            </a:r>
            <a:r>
              <a:rPr lang="ko-KR" altLang="en-US" spc="-1" dirty="0">
                <a:solidFill>
                  <a:srgbClr val="000000"/>
                </a:solidFill>
                <a:latin typeface="맑은 고딕"/>
              </a:rPr>
              <a:t>에 직접 </a:t>
            </a:r>
            <a:r>
              <a:rPr lang="en-US" altLang="ko-KR" spc="-1" dirty="0">
                <a:solidFill>
                  <a:srgbClr val="000000"/>
                </a:solidFill>
                <a:latin typeface="맑은 고딕"/>
              </a:rPr>
              <a:t>SQL</a:t>
            </a:r>
            <a:r>
              <a:rPr lang="ko-KR" altLang="en-US" spc="-1" dirty="0">
                <a:solidFill>
                  <a:srgbClr val="000000"/>
                </a:solidFill>
                <a:latin typeface="맑은 고딕"/>
              </a:rPr>
              <a:t>문을 작성하여 원하는 방식으로 </a:t>
            </a:r>
            <a:r>
              <a:rPr lang="ko-KR" altLang="en-US" spc="-1" dirty="0" err="1">
                <a:solidFill>
                  <a:srgbClr val="000000"/>
                </a:solidFill>
                <a:latin typeface="맑은 고딕"/>
              </a:rPr>
              <a:t>레퍼지토리</a:t>
            </a:r>
            <a:r>
              <a:rPr lang="ko-KR" altLang="en-US" spc="-1" dirty="0">
                <a:solidFill>
                  <a:srgbClr val="000000"/>
                </a:solidFill>
                <a:latin typeface="맑은 고딕"/>
              </a:rPr>
              <a:t> 내에서 </a:t>
            </a:r>
            <a:r>
              <a:rPr lang="ko-KR" altLang="en-US" spc="-1" dirty="0" err="1">
                <a:solidFill>
                  <a:srgbClr val="000000"/>
                </a:solidFill>
                <a:latin typeface="맑은 고딕"/>
              </a:rPr>
              <a:t>처리가능하도록</a:t>
            </a:r>
            <a:r>
              <a:rPr lang="ko-KR" altLang="en-US" spc="-1" dirty="0">
                <a:solidFill>
                  <a:srgbClr val="000000"/>
                </a:solidFill>
                <a:latin typeface="맑은 고딕"/>
              </a:rPr>
              <a:t> 작업</a:t>
            </a:r>
            <a:endParaRPr lang="en-US" sz="1800" b="0" strike="noStrike" spc="-1" dirty="0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AA482E-870A-3864-B049-723691A47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5534" y="3069571"/>
            <a:ext cx="7506748" cy="53156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640C794-48E8-203B-9A57-5CEFA0F3A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51" y="3667875"/>
            <a:ext cx="7766057" cy="534306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" name="Object 22"/>
          <p:cNvPicPr/>
          <p:nvPr/>
        </p:nvPicPr>
        <p:blipFill>
          <a:blip r:embed="rId2"/>
          <a:stretch/>
        </p:blipFill>
        <p:spPr>
          <a:xfrm>
            <a:off x="1878840" y="1467720"/>
            <a:ext cx="2209320" cy="656640"/>
          </a:xfrm>
          <a:prstGeom prst="rect">
            <a:avLst/>
          </a:prstGeom>
          <a:ln w="0">
            <a:noFill/>
          </a:ln>
        </p:spPr>
      </p:pic>
      <p:grpSp>
        <p:nvGrpSpPr>
          <p:cNvPr id="786" name="그룹 7"/>
          <p:cNvGrpSpPr/>
          <p:nvPr/>
        </p:nvGrpSpPr>
        <p:grpSpPr>
          <a:xfrm>
            <a:off x="5397120" y="2375640"/>
            <a:ext cx="12449880" cy="42840"/>
            <a:chOff x="5397120" y="2375640"/>
            <a:chExt cx="12449880" cy="42840"/>
          </a:xfrm>
        </p:grpSpPr>
        <p:pic>
          <p:nvPicPr>
            <p:cNvPr id="787" name="Object 27"/>
            <p:cNvPicPr/>
            <p:nvPr/>
          </p:nvPicPr>
          <p:blipFill>
            <a:blip r:embed="rId3"/>
            <a:stretch/>
          </p:blipFill>
          <p:spPr>
            <a:xfrm>
              <a:off x="5397120" y="2375640"/>
              <a:ext cx="12449880" cy="42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788" name="그룹 8"/>
          <p:cNvGrpSpPr/>
          <p:nvPr/>
        </p:nvGrpSpPr>
        <p:grpSpPr>
          <a:xfrm>
            <a:off x="5358240" y="639720"/>
            <a:ext cx="12520080" cy="313200"/>
            <a:chOff x="5358240" y="639720"/>
            <a:chExt cx="12520080" cy="313200"/>
          </a:xfrm>
        </p:grpSpPr>
        <p:pic>
          <p:nvPicPr>
            <p:cNvPr id="789" name="Object 30"/>
            <p:cNvPicPr/>
            <p:nvPr/>
          </p:nvPicPr>
          <p:blipFill>
            <a:blip r:embed="rId4"/>
            <a:stretch/>
          </p:blipFill>
          <p:spPr>
            <a:xfrm>
              <a:off x="5358240" y="639720"/>
              <a:ext cx="12520080" cy="3132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790" name="그룹 11"/>
          <p:cNvGrpSpPr/>
          <p:nvPr/>
        </p:nvGrpSpPr>
        <p:grpSpPr>
          <a:xfrm>
            <a:off x="423360" y="2221560"/>
            <a:ext cx="4407120" cy="313200"/>
            <a:chOff x="423360" y="2221560"/>
            <a:chExt cx="4407120" cy="313200"/>
          </a:xfrm>
        </p:grpSpPr>
        <p:pic>
          <p:nvPicPr>
            <p:cNvPr id="791" name="Object 34"/>
            <p:cNvPicPr/>
            <p:nvPr/>
          </p:nvPicPr>
          <p:blipFill>
            <a:blip r:embed="rId5"/>
            <a:stretch/>
          </p:blipFill>
          <p:spPr>
            <a:xfrm>
              <a:off x="423360" y="2221560"/>
              <a:ext cx="4407120" cy="3132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792" name="그룹 14"/>
          <p:cNvGrpSpPr/>
          <p:nvPr/>
        </p:nvGrpSpPr>
        <p:grpSpPr>
          <a:xfrm>
            <a:off x="5107680" y="608040"/>
            <a:ext cx="42840" cy="9271440"/>
            <a:chOff x="5107680" y="608040"/>
            <a:chExt cx="42840" cy="9271440"/>
          </a:xfrm>
        </p:grpSpPr>
        <p:pic>
          <p:nvPicPr>
            <p:cNvPr id="793" name="Object 36"/>
            <p:cNvPicPr/>
            <p:nvPr/>
          </p:nvPicPr>
          <p:blipFill>
            <a:blip r:embed="rId6"/>
            <a:stretch/>
          </p:blipFill>
          <p:spPr>
            <a:xfrm rot="5400000">
              <a:off x="493200" y="5222160"/>
              <a:ext cx="9271440" cy="428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794" name="Object 37"/>
          <p:cNvPicPr/>
          <p:nvPr/>
        </p:nvPicPr>
        <p:blipFill>
          <a:blip r:embed="rId7"/>
          <a:stretch/>
        </p:blipFill>
        <p:spPr>
          <a:xfrm>
            <a:off x="400320" y="619200"/>
            <a:ext cx="1913760" cy="191376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795" name="표 2"/>
          <p:cNvGraphicFramePr/>
          <p:nvPr>
            <p:extLst>
              <p:ext uri="{D42A27DB-BD31-4B8C-83A1-F6EECF244321}">
                <p14:modId xmlns:p14="http://schemas.microsoft.com/office/powerpoint/2010/main" val="3782680732"/>
              </p:ext>
            </p:extLst>
          </p:nvPr>
        </p:nvGraphicFramePr>
        <p:xfrm>
          <a:off x="5331420" y="2532960"/>
          <a:ext cx="12573720" cy="7133220"/>
        </p:xfrm>
        <a:graphic>
          <a:graphicData uri="http://schemas.openxmlformats.org/drawingml/2006/table">
            <a:tbl>
              <a:tblPr/>
              <a:tblGrid>
                <a:gridCol w="619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78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1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ko-KR" sz="1800" b="1" strike="noStrike" spc="-1" dirty="0">
                          <a:solidFill>
                            <a:schemeClr val="lt1"/>
                          </a:solidFill>
                          <a:latin typeface="맑은 고딕"/>
                        </a:rPr>
                        <a:t>아쉬웠던 점</a:t>
                      </a:r>
                      <a:endParaRPr lang="en-US" sz="1800" b="0" strike="noStrike" spc="-1" dirty="0">
                        <a:solidFill>
                          <a:srgbClr val="FFFFFF"/>
                        </a:solidFill>
                        <a:latin typeface="Noto Sans KR"/>
                      </a:endParaRPr>
                    </a:p>
                  </a:txBody>
                  <a:tcPr marL="36000" marR="36000" anchor="ctr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ko-KR" sz="1800" b="1" strike="noStrike" spc="-1" dirty="0">
                          <a:solidFill>
                            <a:schemeClr val="lt1"/>
                          </a:solidFill>
                          <a:latin typeface="맑은 고딕"/>
                        </a:rPr>
                        <a:t>잘했다고 생각하는 점</a:t>
                      </a:r>
                      <a:endParaRPr lang="en-US" sz="1800" b="0" strike="noStrike" spc="-1" dirty="0">
                        <a:solidFill>
                          <a:srgbClr val="FFFFFF"/>
                        </a:solidFill>
                        <a:latin typeface="Noto Sans KR"/>
                      </a:endParaRPr>
                    </a:p>
                  </a:txBody>
                  <a:tcPr marL="36000" marR="36000" anchor="ctr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20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altLang="ko-KR" sz="18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lang="ko-KR" sz="18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초기 프로젝트의 기능 개발 단계에서 빈번하게 에러가 나타나고 이를 수정하는 과정이 많았다</a:t>
                      </a:r>
                      <a:r>
                        <a:rPr lang="en-US" sz="18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. </a:t>
                      </a:r>
                      <a:r>
                        <a:rPr lang="ko-KR" sz="18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에러들을 처리하는 과정에서 </a:t>
                      </a:r>
                      <a:r>
                        <a:rPr lang="en-US" sz="1800" b="1" u="sng" strike="noStrike" spc="-1" dirty="0" err="1">
                          <a:solidFill>
                            <a:schemeClr val="dk1"/>
                          </a:solidFill>
                          <a:uFillTx/>
                          <a:latin typeface="맑은 고딕"/>
                        </a:rPr>
                        <a:t>thymeleaf</a:t>
                      </a:r>
                      <a:r>
                        <a:rPr lang="en-US" sz="1800" b="1" u="sng" strike="noStrike" spc="-1" dirty="0">
                          <a:solidFill>
                            <a:schemeClr val="dk1"/>
                          </a:solidFill>
                          <a:uFillTx/>
                          <a:latin typeface="맑은 고딕"/>
                        </a:rPr>
                        <a:t> </a:t>
                      </a:r>
                      <a:r>
                        <a:rPr lang="ko-KR" sz="1800" b="1" u="sng" strike="noStrike" spc="-1" dirty="0">
                          <a:solidFill>
                            <a:schemeClr val="dk1"/>
                          </a:solidFill>
                          <a:uFillTx/>
                          <a:latin typeface="맑은 고딕"/>
                        </a:rPr>
                        <a:t>문법을 제대로 적용하지 못해서 발생하는 문제</a:t>
                      </a:r>
                      <a:r>
                        <a:rPr lang="ko-KR" sz="18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가 다수 있었다는 것을 알게 되었고</a:t>
                      </a:r>
                      <a:r>
                        <a:rPr lang="en-US" sz="18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, </a:t>
                      </a:r>
                      <a:r>
                        <a:rPr lang="ko-KR" sz="18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학원 교육 과정에서는 자세히 다루지는 않았지만 </a:t>
                      </a:r>
                      <a:r>
                        <a:rPr lang="ko-KR" sz="1800" b="1" u="sng" strike="noStrike" spc="-1" dirty="0">
                          <a:solidFill>
                            <a:schemeClr val="dk1"/>
                          </a:solidFill>
                          <a:uFillTx/>
                          <a:latin typeface="맑은 고딕"/>
                        </a:rPr>
                        <a:t>주로 사용되는 </a:t>
                      </a:r>
                      <a:r>
                        <a:rPr lang="en-US" sz="1800" b="1" u="sng" strike="noStrike" spc="-1" dirty="0" err="1">
                          <a:solidFill>
                            <a:schemeClr val="dk1"/>
                          </a:solidFill>
                          <a:uFillTx/>
                          <a:latin typeface="맑은 고딕"/>
                        </a:rPr>
                        <a:t>thymeleaf</a:t>
                      </a:r>
                      <a:r>
                        <a:rPr lang="en-US" sz="1800" b="1" u="sng" strike="noStrike" spc="-1" dirty="0">
                          <a:solidFill>
                            <a:schemeClr val="dk1"/>
                          </a:solidFill>
                          <a:uFillTx/>
                          <a:latin typeface="맑은 고딕"/>
                        </a:rPr>
                        <a:t> </a:t>
                      </a:r>
                      <a:r>
                        <a:rPr lang="ko-KR" sz="1800" b="1" u="sng" strike="noStrike" spc="-1" dirty="0">
                          <a:solidFill>
                            <a:schemeClr val="dk1"/>
                          </a:solidFill>
                          <a:uFillTx/>
                          <a:latin typeface="맑은 고딕"/>
                        </a:rPr>
                        <a:t>기본 문법을 숙지</a:t>
                      </a:r>
                      <a:r>
                        <a:rPr lang="ko-KR" sz="18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하게 됨에 따라 관련 </a:t>
                      </a:r>
                      <a:r>
                        <a:rPr lang="en-US" sz="18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error</a:t>
                      </a:r>
                      <a:r>
                        <a:rPr lang="ko-KR" sz="18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들이 발생하는 일이 줄어들었다</a:t>
                      </a:r>
                      <a:r>
                        <a:rPr lang="en-US" sz="18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.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latin typeface="Noto Sans KR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endParaRPr lang="en-US" sz="1800" b="0" strike="noStrike" spc="-1" dirty="0">
                        <a:solidFill>
                          <a:srgbClr val="000000"/>
                        </a:solidFill>
                        <a:latin typeface="Noto Sans KR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 Entity</a:t>
                      </a:r>
                      <a:r>
                        <a:rPr lang="ko-KR" sz="18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들을 정의하는 단계에서 </a:t>
                      </a:r>
                      <a:r>
                        <a:rPr lang="en-US" sz="18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JPA</a:t>
                      </a:r>
                      <a:r>
                        <a:rPr lang="ko-KR" sz="18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를 통해 </a:t>
                      </a:r>
                      <a:r>
                        <a:rPr lang="ko-KR" altLang="en-US" sz="18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데이터베이스</a:t>
                      </a:r>
                      <a:r>
                        <a:rPr lang="ko-KR" sz="18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에서 관리될 컬럼명을 입력하는 과정 중 </a:t>
                      </a:r>
                      <a:r>
                        <a:rPr lang="en-US" sz="18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DB</a:t>
                      </a:r>
                      <a:r>
                        <a:rPr lang="ko-KR" sz="18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에서 컬럼명이 표현되는 방식과 혼동하여 </a:t>
                      </a:r>
                      <a:r>
                        <a:rPr lang="en-US" sz="18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Entity </a:t>
                      </a:r>
                      <a:r>
                        <a:rPr lang="ko-KR" sz="18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중 컬럼명에 해당할 </a:t>
                      </a:r>
                      <a:r>
                        <a:rPr lang="ko-KR" sz="1800" b="1" u="sng" strike="noStrike" spc="-1" dirty="0">
                          <a:solidFill>
                            <a:schemeClr val="dk1"/>
                          </a:solidFill>
                          <a:uFillTx/>
                          <a:latin typeface="맑은 고딕"/>
                        </a:rPr>
                        <a:t>변수명의 </a:t>
                      </a:r>
                      <a:r>
                        <a:rPr lang="ko-KR" sz="1800" b="1" u="sng" strike="noStrike" spc="-1" dirty="0" err="1">
                          <a:solidFill>
                            <a:schemeClr val="dk1"/>
                          </a:solidFill>
                          <a:uFillTx/>
                          <a:latin typeface="맑은 고딕"/>
                        </a:rPr>
                        <a:t>첫글자를</a:t>
                      </a:r>
                      <a:r>
                        <a:rPr lang="ko-KR" sz="1800" b="1" u="sng" strike="noStrike" spc="-1" dirty="0">
                          <a:solidFill>
                            <a:schemeClr val="dk1"/>
                          </a:solidFill>
                          <a:uFillTx/>
                          <a:latin typeface="맑은 고딕"/>
                        </a:rPr>
                        <a:t> 대문자로 입력하는 실수</a:t>
                      </a:r>
                      <a:r>
                        <a:rPr lang="ko-KR" sz="18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가 있었다</a:t>
                      </a:r>
                      <a:r>
                        <a:rPr lang="en-US" sz="18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. </a:t>
                      </a:r>
                      <a:r>
                        <a:rPr lang="ko-KR" sz="18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프로젝트 개발 진행 과정 중 이를 인지하고</a:t>
                      </a:r>
                      <a:r>
                        <a:rPr lang="en-US" sz="18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, </a:t>
                      </a:r>
                      <a:r>
                        <a:rPr lang="ko-KR" sz="18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변수명의 첫</a:t>
                      </a:r>
                      <a:r>
                        <a:rPr lang="en-US" altLang="ko-KR" sz="18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lang="ko-KR" sz="18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글자를 소문자로 바꿔주고 이에 대응하는 변수명을 수정하는 다소 소모적인 작업이 있었다</a:t>
                      </a:r>
                      <a:r>
                        <a:rPr lang="en-US" sz="18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. </a:t>
                      </a:r>
                      <a:r>
                        <a:rPr lang="ko-KR" sz="18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사소하지만 기본적인 규칙을 잘 지켜야 함을 몸소 깨닫고 후에 기능 개선 과정 중 추가적으로 다뤄지는 변수명들을 작업하는 과정에서는 이를 특히 신경</a:t>
                      </a:r>
                      <a:r>
                        <a:rPr lang="en-US" altLang="ko-KR" sz="18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lang="ko-KR" sz="18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써서 작업하였다</a:t>
                      </a:r>
                      <a:r>
                        <a:rPr lang="en-US" sz="18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.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latin typeface="Noto Sans KR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 dirty="0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latin typeface="Noto Sans KR"/>
                      </a:endParaRPr>
                    </a:p>
                  </a:txBody>
                  <a:tcPr marL="36000" marR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ko-KR" altLang="en-US" sz="1800" b="0" strike="noStrike" spc="-1" dirty="0">
                          <a:solidFill>
                            <a:srgbClr val="000000"/>
                          </a:solidFill>
                          <a:latin typeface="Noto Sans KR"/>
                        </a:rPr>
                        <a:t> 실제 운영중인 커뮤니티를 보면 게시글 목록 중 작성자의 이름을 클릭하면 작성자의 게시글이나 댓글목록을 확인할 수 있는 창으로 이동 가능하게 설정한 점</a:t>
                      </a:r>
                      <a:r>
                        <a:rPr lang="en-US" altLang="ko-KR" sz="1800" b="0" strike="noStrike" spc="-1" dirty="0">
                          <a:solidFill>
                            <a:srgbClr val="000000"/>
                          </a:solidFill>
                          <a:latin typeface="Noto Sans KR"/>
                        </a:rPr>
                        <a:t>, </a:t>
                      </a:r>
                      <a:r>
                        <a:rPr lang="ko-KR" altLang="en-US" sz="1800" b="0" strike="noStrike" spc="-1" dirty="0">
                          <a:solidFill>
                            <a:srgbClr val="000000"/>
                          </a:solidFill>
                          <a:latin typeface="Noto Sans KR"/>
                        </a:rPr>
                        <a:t>비로그인 상태에서는 댓글 작성창이 보이지만 비활성화해두되 로그인 시 작성 가능함을 알려주는 안내를 작성한 점 등과 같은 부분에서 이번 프로젝트를 진행하는 과정에서는 좀 더 </a:t>
                      </a:r>
                      <a:r>
                        <a:rPr lang="ko-KR" altLang="en-US" sz="1800" b="1" i="0" u="sng" strike="noStrike" spc="-1" dirty="0">
                          <a:solidFill>
                            <a:srgbClr val="000000"/>
                          </a:solidFill>
                          <a:latin typeface="Noto Sans KR"/>
                        </a:rPr>
                        <a:t>사용자의 접근성 관점에서 접근해보려고 노력</a:t>
                      </a:r>
                      <a:r>
                        <a:rPr lang="ko-KR" altLang="en-US" sz="1800" b="0" strike="noStrike" spc="-1" dirty="0">
                          <a:solidFill>
                            <a:srgbClr val="000000"/>
                          </a:solidFill>
                          <a:latin typeface="Noto Sans KR"/>
                        </a:rPr>
                        <a:t>했다</a:t>
                      </a:r>
                      <a:r>
                        <a:rPr lang="en-US" altLang="ko-KR" sz="1800" b="0" strike="noStrike" spc="-1" dirty="0">
                          <a:solidFill>
                            <a:srgbClr val="000000"/>
                          </a:solidFill>
                          <a:latin typeface="Noto Sans KR"/>
                        </a:rPr>
                        <a:t>.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800" b="0" strike="noStrike" spc="-1" dirty="0">
                        <a:solidFill>
                          <a:srgbClr val="000000"/>
                        </a:solidFill>
                        <a:latin typeface="Noto Sans KR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ko-KR" altLang="en-US" sz="1800" b="0" strike="noStrike" spc="-1" dirty="0">
                          <a:solidFill>
                            <a:srgbClr val="000000"/>
                          </a:solidFill>
                          <a:latin typeface="Noto Sans KR"/>
                        </a:rPr>
                        <a:t> 프로젝트 진행 과정 중 상당히 중요하다고 볼 수 있는 개발진행 단계에서 조원 중 한 명이 예비군 훈련 참석으로 부득이하게 </a:t>
                      </a:r>
                      <a:r>
                        <a:rPr lang="en-US" altLang="ko-KR" sz="1800" b="0" strike="noStrike" spc="-1" dirty="0">
                          <a:solidFill>
                            <a:srgbClr val="000000"/>
                          </a:solidFill>
                          <a:latin typeface="Noto Sans KR"/>
                        </a:rPr>
                        <a:t>4</a:t>
                      </a:r>
                      <a:r>
                        <a:rPr lang="ko-KR" altLang="en-US" sz="1800" b="0" strike="noStrike" spc="-1" dirty="0">
                          <a:solidFill>
                            <a:srgbClr val="000000"/>
                          </a:solidFill>
                          <a:latin typeface="Noto Sans KR"/>
                        </a:rPr>
                        <a:t>일을 결석한 일이 있었다</a:t>
                      </a:r>
                      <a:r>
                        <a:rPr lang="en-US" altLang="ko-KR" sz="1800" b="0" strike="noStrike" spc="-1" dirty="0">
                          <a:solidFill>
                            <a:srgbClr val="000000"/>
                          </a:solidFill>
                          <a:latin typeface="Noto Sans KR"/>
                        </a:rPr>
                        <a:t>. </a:t>
                      </a:r>
                      <a:r>
                        <a:rPr lang="ko-KR" altLang="en-US" sz="1800" b="0" strike="noStrike" spc="-1" dirty="0">
                          <a:solidFill>
                            <a:srgbClr val="000000"/>
                          </a:solidFill>
                          <a:latin typeface="Noto Sans KR"/>
                        </a:rPr>
                        <a:t>이 과정에서 매일 현재 프로젝트의 진행상황과 명일 작업 예정 내용에 대한 일지를 작성하고 </a:t>
                      </a:r>
                      <a:r>
                        <a:rPr lang="ko-KR" altLang="en-US" sz="1800" b="0" strike="noStrike" spc="-1" dirty="0" err="1">
                          <a:solidFill>
                            <a:srgbClr val="000000"/>
                          </a:solidFill>
                          <a:latin typeface="Noto Sans KR"/>
                        </a:rPr>
                        <a:t>노션</a:t>
                      </a:r>
                      <a:r>
                        <a:rPr lang="ko-KR" altLang="en-US" sz="1800" b="0" strike="noStrike" spc="-1" dirty="0">
                          <a:solidFill>
                            <a:srgbClr val="000000"/>
                          </a:solidFill>
                          <a:latin typeface="Noto Sans KR"/>
                        </a:rPr>
                        <a:t> 및 카카오톡으로 공유를 함으로써 조원이 복귀했을 때 프로젝트의 현 진행상황에 대해 빠르게 이해하고 상황에 맞는 기능 구현 역할을 부여해서 같이 프로젝트를 잘 마무리 할 수 있었다</a:t>
                      </a:r>
                      <a:r>
                        <a:rPr lang="en-US" altLang="ko-KR" sz="1800" b="0" strike="noStrike" spc="-1" dirty="0">
                          <a:solidFill>
                            <a:srgbClr val="000000"/>
                          </a:solidFill>
                          <a:latin typeface="Noto Sans KR"/>
                        </a:rPr>
                        <a:t>.  </a:t>
                      </a:r>
                      <a:r>
                        <a:rPr lang="ko-KR" altLang="en-US" sz="1800" b="0" strike="noStrike" spc="-1" dirty="0">
                          <a:solidFill>
                            <a:srgbClr val="000000"/>
                          </a:solidFill>
                          <a:latin typeface="Noto Sans KR"/>
                        </a:rPr>
                        <a:t>이런 과정에서 </a:t>
                      </a:r>
                      <a:r>
                        <a:rPr lang="ko-KR" altLang="en-US" sz="1800" b="1" u="sng" strike="noStrike" spc="-1" dirty="0">
                          <a:solidFill>
                            <a:srgbClr val="000000"/>
                          </a:solidFill>
                          <a:latin typeface="Noto Sans KR"/>
                        </a:rPr>
                        <a:t>커뮤니케이션 능력에 강점이 있다</a:t>
                      </a:r>
                      <a:r>
                        <a:rPr lang="ko-KR" altLang="en-US" sz="1800" b="0" strike="noStrike" spc="-1" dirty="0">
                          <a:solidFill>
                            <a:srgbClr val="000000"/>
                          </a:solidFill>
                          <a:latin typeface="Noto Sans KR"/>
                        </a:rPr>
                        <a:t>고 생각한다</a:t>
                      </a:r>
                      <a:r>
                        <a:rPr lang="en-US" altLang="ko-KR" sz="1800" b="0" strike="noStrike" spc="-1" dirty="0">
                          <a:solidFill>
                            <a:srgbClr val="000000"/>
                          </a:solidFill>
                          <a:latin typeface="Noto Sans KR"/>
                        </a:rPr>
                        <a:t>.</a:t>
                      </a:r>
                      <a:r>
                        <a:rPr lang="ko-KR" altLang="en-US" sz="1800" b="0" strike="noStrike" spc="-1" dirty="0">
                          <a:solidFill>
                            <a:srgbClr val="000000"/>
                          </a:solidFill>
                          <a:latin typeface="Noto Sans KR"/>
                        </a:rPr>
                        <a:t> </a:t>
                      </a:r>
                      <a:endParaRPr lang="en-US" altLang="ko-KR" sz="1800" b="0" strike="noStrike" spc="-1" dirty="0">
                        <a:solidFill>
                          <a:srgbClr val="000000"/>
                        </a:solidFill>
                        <a:latin typeface="Noto Sans KR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800" b="0" strike="noStrike" spc="-1" dirty="0">
                        <a:solidFill>
                          <a:srgbClr val="000000"/>
                        </a:solidFill>
                        <a:latin typeface="Noto Sans KR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ko-KR" altLang="en-US" sz="1800" b="0" strike="noStrike" spc="-1" dirty="0">
                          <a:solidFill>
                            <a:srgbClr val="000000"/>
                          </a:solidFill>
                          <a:latin typeface="Noto Sans KR"/>
                        </a:rPr>
                        <a:t>프로젝트 </a:t>
                      </a:r>
                      <a:r>
                        <a:rPr lang="ko-KR" altLang="en-US" dirty="0"/>
                        <a:t>중간에 </a:t>
                      </a:r>
                      <a:r>
                        <a:rPr lang="ko-KR" altLang="en-US" b="1" u="sng" dirty="0"/>
                        <a:t>예상치 못한 기술적 문제가 발생했을 때</a:t>
                      </a:r>
                      <a:r>
                        <a:rPr lang="en-US" altLang="ko-KR" b="1" u="sng" dirty="0"/>
                        <a:t>, </a:t>
                      </a:r>
                      <a:r>
                        <a:rPr lang="ko-KR" altLang="en-US" b="1" u="sng" dirty="0"/>
                        <a:t>해결방안에 여러 접근법들을 주저함이 없이 사용</a:t>
                      </a:r>
                      <a:r>
                        <a:rPr lang="ko-KR" altLang="en-US" dirty="0"/>
                        <a:t>했던 점이 좋았다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비슷한 문제에 직면했던 다른 조 조원들에게 도움을 요청하기도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강사님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 err="1"/>
                        <a:t>조교님과도</a:t>
                      </a:r>
                      <a:r>
                        <a:rPr lang="ko-KR" altLang="en-US" dirty="0"/>
                        <a:t> 피드백을 적극적으로 하고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온라인 상에 제공되는 블로그나 문서 정보들을 활용하기도 하고</a:t>
                      </a:r>
                      <a:r>
                        <a:rPr lang="en-US" altLang="ko-KR" dirty="0"/>
                        <a:t>, Open AI </a:t>
                      </a:r>
                      <a:r>
                        <a:rPr lang="ko-KR" altLang="en-US" dirty="0"/>
                        <a:t>를 활용하기도 하면서 문제상황을 적극적으로 해결하였다</a:t>
                      </a:r>
                      <a:r>
                        <a:rPr lang="en-US" altLang="ko-KR" dirty="0"/>
                        <a:t>. 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latin typeface="Noto Sans KR"/>
                      </a:endParaRPr>
                    </a:p>
                  </a:txBody>
                  <a:tcPr marL="36000" marR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object 16">
            <a:extLst>
              <a:ext uri="{FF2B5EF4-FFF2-40B4-BE49-F238E27FC236}">
                <a16:creationId xmlns:a16="http://schemas.microsoft.com/office/drawing/2014/main" id="{B62F7CBF-1D41-463B-A98D-FF7999E4290C}"/>
              </a:ext>
            </a:extLst>
          </p:cNvPr>
          <p:cNvSpPr txBox="1"/>
          <p:nvPr/>
        </p:nvSpPr>
        <p:spPr>
          <a:xfrm>
            <a:off x="727859" y="3302023"/>
            <a:ext cx="3680368" cy="1844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">
              <a:lnSpc>
                <a:spcPct val="100000"/>
              </a:lnSpc>
              <a:spcBef>
                <a:spcPts val="2530"/>
              </a:spcBef>
            </a:pPr>
            <a:r>
              <a:rPr lang="en-US" sz="2600" b="1" spc="-5" dirty="0">
                <a:latin typeface="하나2.0 M" panose="020B0603000000000000" pitchFamily="50" charset="-127"/>
                <a:ea typeface="하나2.0 M" panose="020B0603000000000000" pitchFamily="50" charset="-127"/>
                <a:cs typeface="Arial"/>
              </a:rPr>
              <a:t>4</a:t>
            </a:r>
            <a:r>
              <a:rPr sz="2600" b="1" spc="-5" dirty="0">
                <a:latin typeface="하나2.0 M" panose="020B0603000000000000" pitchFamily="50" charset="-127"/>
                <a:ea typeface="하나2.0 M" panose="020B0603000000000000" pitchFamily="50" charset="-127"/>
                <a:cs typeface="Arial"/>
              </a:rPr>
              <a:t>-</a:t>
            </a:r>
            <a:r>
              <a:rPr lang="en-US" sz="2600" b="1" spc="-5" dirty="0">
                <a:latin typeface="하나2.0 M" panose="020B0603000000000000" pitchFamily="50" charset="-127"/>
                <a:ea typeface="하나2.0 M" panose="020B0603000000000000" pitchFamily="50" charset="-127"/>
                <a:cs typeface="Arial"/>
              </a:rPr>
              <a:t>1. Trouble Shooting</a:t>
            </a:r>
            <a:endParaRPr lang="en-US" altLang="ko-KR" sz="2600" b="1" dirty="0">
              <a:latin typeface="하나2.0 M" panose="020B0603000000000000" pitchFamily="50" charset="-127"/>
              <a:ea typeface="하나2.0 M" panose="020B0603000000000000" pitchFamily="50" charset="-127"/>
              <a:cs typeface="바탕"/>
            </a:endParaRPr>
          </a:p>
          <a:p>
            <a:pPr marL="12700">
              <a:spcBef>
                <a:spcPts val="2090"/>
              </a:spcBef>
            </a:pPr>
            <a:r>
              <a:rPr lang="en-US" altLang="ko-KR" sz="3100" b="1" spc="-5" dirty="0">
                <a:solidFill>
                  <a:srgbClr val="4160FD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Arial"/>
              </a:rPr>
              <a:t>4</a:t>
            </a:r>
            <a:r>
              <a:rPr lang="en-US" altLang="ko-KR" sz="3100" b="1" dirty="0">
                <a:solidFill>
                  <a:srgbClr val="4160FD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Arial"/>
              </a:rPr>
              <a:t>-2</a:t>
            </a:r>
            <a:r>
              <a:rPr lang="en-US" altLang="ko-KR" sz="3100" b="1" dirty="0">
                <a:solidFill>
                  <a:srgbClr val="4160FD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바탕"/>
              </a:rPr>
              <a:t>.</a:t>
            </a:r>
            <a:r>
              <a:rPr lang="ko-KR" altLang="en-US" sz="3100" b="1" dirty="0">
                <a:solidFill>
                  <a:srgbClr val="4160FD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바탕"/>
              </a:rPr>
              <a:t> 개발리뷰</a:t>
            </a:r>
            <a:endParaRPr lang="ko-KR" altLang="en-US" sz="3100" b="1" dirty="0">
              <a:latin typeface="하나2.0 M" panose="020B0603000000000000" pitchFamily="50" charset="-127"/>
              <a:ea typeface="하나2.0 M" panose="020B0603000000000000" pitchFamily="50" charset="-127"/>
              <a:cs typeface="바탕"/>
            </a:endParaRPr>
          </a:p>
          <a:p>
            <a:pPr marL="12700">
              <a:lnSpc>
                <a:spcPct val="100000"/>
              </a:lnSpc>
              <a:spcBef>
                <a:spcPts val="2090"/>
              </a:spcBef>
            </a:pPr>
            <a:endParaRPr sz="2600" b="1" dirty="0">
              <a:latin typeface="하나2.0 M" panose="020B0603000000000000" pitchFamily="50" charset="-127"/>
              <a:ea typeface="하나2.0 M" panose="020B0603000000000000" pitchFamily="50" charset="-127"/>
              <a:cs typeface="바탕"/>
            </a:endParaRPr>
          </a:p>
        </p:txBody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13BA6968-86E4-49A6-B688-BA3AC78C46D7}"/>
              </a:ext>
            </a:extLst>
          </p:cNvPr>
          <p:cNvSpPr/>
          <p:nvPr/>
        </p:nvSpPr>
        <p:spPr>
          <a:xfrm>
            <a:off x="5358240" y="1064609"/>
            <a:ext cx="11053800" cy="98343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5800" b="1" strike="noStrike" spc="-1" dirty="0">
                <a:solidFill>
                  <a:srgbClr val="000000"/>
                </a:solidFill>
                <a:latin typeface="서울한강체"/>
                <a:ea typeface="나눔고딕" panose="020D0604000000000000" pitchFamily="50" charset="-127"/>
              </a:rPr>
              <a:t>개발리뷰</a:t>
            </a:r>
            <a:endParaRPr lang="en-US" sz="5800" b="1" strike="noStrike" spc="-1" dirty="0">
              <a:solidFill>
                <a:srgbClr val="000000"/>
              </a:solidFill>
              <a:latin typeface="서울한강체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5550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6" name="그룹 1001"/>
          <p:cNvGrpSpPr/>
          <p:nvPr/>
        </p:nvGrpSpPr>
        <p:grpSpPr>
          <a:xfrm>
            <a:off x="3205800" y="6918480"/>
            <a:ext cx="11873520" cy="313200"/>
            <a:chOff x="3205800" y="6918480"/>
            <a:chExt cx="11873520" cy="313200"/>
          </a:xfrm>
        </p:grpSpPr>
        <p:pic>
          <p:nvPicPr>
            <p:cNvPr id="797" name="Object 2"/>
            <p:cNvPicPr/>
            <p:nvPr/>
          </p:nvPicPr>
          <p:blipFill>
            <a:blip r:embed="rId2"/>
            <a:stretch/>
          </p:blipFill>
          <p:spPr>
            <a:xfrm>
              <a:off x="3205800" y="6918480"/>
              <a:ext cx="11873520" cy="3132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798" name="Object 4"/>
          <p:cNvPicPr/>
          <p:nvPr/>
        </p:nvPicPr>
        <p:blipFill>
          <a:blip r:embed="rId3"/>
          <a:stretch/>
        </p:blipFill>
        <p:spPr>
          <a:xfrm>
            <a:off x="2757960" y="3043800"/>
            <a:ext cx="13675680" cy="4809240"/>
          </a:xfrm>
          <a:prstGeom prst="rect">
            <a:avLst/>
          </a:prstGeom>
          <a:ln w="0">
            <a:noFill/>
          </a:ln>
        </p:spPr>
      </p:pic>
      <p:grpSp>
        <p:nvGrpSpPr>
          <p:cNvPr id="799" name="그룹 1002"/>
          <p:cNvGrpSpPr/>
          <p:nvPr/>
        </p:nvGrpSpPr>
        <p:grpSpPr>
          <a:xfrm>
            <a:off x="3205800" y="3261600"/>
            <a:ext cx="11873520" cy="313200"/>
            <a:chOff x="3205800" y="3261600"/>
            <a:chExt cx="11873520" cy="313200"/>
          </a:xfrm>
        </p:grpSpPr>
        <p:pic>
          <p:nvPicPr>
            <p:cNvPr id="800" name="Object 7"/>
            <p:cNvPicPr/>
            <p:nvPr/>
          </p:nvPicPr>
          <p:blipFill>
            <a:blip r:embed="rId2"/>
            <a:stretch/>
          </p:blipFill>
          <p:spPr>
            <a:xfrm>
              <a:off x="3205800" y="3261600"/>
              <a:ext cx="11873520" cy="313200"/>
            </a:xfrm>
            <a:prstGeom prst="rect">
              <a:avLst/>
            </a:prstGeom>
            <a:ln w="0"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Object 1"/>
          <p:cNvPicPr/>
          <p:nvPr/>
        </p:nvPicPr>
        <p:blipFill>
          <a:blip r:embed="rId2"/>
          <a:stretch/>
        </p:blipFill>
        <p:spPr>
          <a:xfrm>
            <a:off x="2247840" y="2912400"/>
            <a:ext cx="5313960" cy="5361480"/>
          </a:xfrm>
          <a:prstGeom prst="rect">
            <a:avLst/>
          </a:prstGeom>
          <a:ln w="0">
            <a:noFill/>
          </a:ln>
        </p:spPr>
      </p:pic>
      <p:pic>
        <p:nvPicPr>
          <p:cNvPr id="66" name="Object 2"/>
          <p:cNvPicPr/>
          <p:nvPr/>
        </p:nvPicPr>
        <p:blipFill>
          <a:blip r:embed="rId3"/>
          <a:stretch/>
        </p:blipFill>
        <p:spPr>
          <a:xfrm>
            <a:off x="6776280" y="4535640"/>
            <a:ext cx="3695040" cy="1018800"/>
          </a:xfrm>
          <a:prstGeom prst="rect">
            <a:avLst/>
          </a:prstGeom>
          <a:ln w="0">
            <a:noFill/>
          </a:ln>
        </p:spPr>
      </p:pic>
      <p:grpSp>
        <p:nvGrpSpPr>
          <p:cNvPr id="67" name="그룹 1001"/>
          <p:cNvGrpSpPr/>
          <p:nvPr/>
        </p:nvGrpSpPr>
        <p:grpSpPr>
          <a:xfrm>
            <a:off x="6152760" y="3908880"/>
            <a:ext cx="457200" cy="2853000"/>
            <a:chOff x="6152760" y="3908880"/>
            <a:chExt cx="457200" cy="2853000"/>
          </a:xfrm>
        </p:grpSpPr>
        <p:pic>
          <p:nvPicPr>
            <p:cNvPr id="68" name="Object 4"/>
            <p:cNvPicPr/>
            <p:nvPr/>
          </p:nvPicPr>
          <p:blipFill>
            <a:blip r:embed="rId4"/>
            <a:stretch/>
          </p:blipFill>
          <p:spPr>
            <a:xfrm rot="5400000">
              <a:off x="4954680" y="5106600"/>
              <a:ext cx="2853000" cy="4572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69" name="그룹 1002"/>
          <p:cNvGrpSpPr/>
          <p:nvPr/>
        </p:nvGrpSpPr>
        <p:grpSpPr>
          <a:xfrm>
            <a:off x="10686240" y="3904560"/>
            <a:ext cx="121320" cy="2857320"/>
            <a:chOff x="10686240" y="3904560"/>
            <a:chExt cx="121320" cy="2857320"/>
          </a:xfrm>
        </p:grpSpPr>
        <p:pic>
          <p:nvPicPr>
            <p:cNvPr id="70" name="Object 7"/>
            <p:cNvPicPr/>
            <p:nvPr/>
          </p:nvPicPr>
          <p:blipFill>
            <a:blip r:embed="rId5"/>
            <a:stretch/>
          </p:blipFill>
          <p:spPr>
            <a:xfrm rot="5400000">
              <a:off x="9318240" y="5272560"/>
              <a:ext cx="2857320" cy="121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16C893D-2E85-72D9-438A-8AA6072DCDC9}"/>
              </a:ext>
            </a:extLst>
          </p:cNvPr>
          <p:cNvGrpSpPr/>
          <p:nvPr/>
        </p:nvGrpSpPr>
        <p:grpSpPr>
          <a:xfrm>
            <a:off x="11376052" y="4095605"/>
            <a:ext cx="2619668" cy="1608133"/>
            <a:chOff x="11423357" y="4547806"/>
            <a:chExt cx="2619668" cy="1608133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AFAADD8E-C5FE-A80F-5281-671F446EC6F5}"/>
                </a:ext>
              </a:extLst>
            </p:cNvPr>
            <p:cNvSpPr txBox="1"/>
            <p:nvPr/>
          </p:nvSpPr>
          <p:spPr>
            <a:xfrm>
              <a:off x="12442825" y="4857750"/>
              <a:ext cx="1600200" cy="4978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31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바탕"/>
                  <a:cs typeface="바탕"/>
                </a:rPr>
                <a:t>개발</a:t>
              </a:r>
              <a:r>
                <a:rPr kumimoji="0" lang="ko-KR" altLang="en-US" sz="3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바탕"/>
                  <a:cs typeface="바탕"/>
                </a:rPr>
                <a:t>동기</a:t>
              </a:r>
              <a:endParaRPr kumimoji="0" sz="3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바탕"/>
                <a:cs typeface="바탕"/>
              </a:endParaRPr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6B8DC7CD-8501-9005-D828-270EE9921FF1}"/>
                </a:ext>
              </a:extLst>
            </p:cNvPr>
            <p:cNvSpPr txBox="1"/>
            <p:nvPr/>
          </p:nvSpPr>
          <p:spPr>
            <a:xfrm>
              <a:off x="11423357" y="4547806"/>
              <a:ext cx="803910" cy="1608133"/>
            </a:xfrm>
            <a:prstGeom prst="rect">
              <a:avLst/>
            </a:prstGeom>
          </p:spPr>
          <p:txBody>
            <a:bodyPr vert="horz" wrap="square" lIns="0" tIns="271780" rIns="0" bIns="0" rtlCol="0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14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500" spc="-5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r>
                <a:rPr kumimoji="0" sz="3500" b="0" i="0" u="none" strike="noStrike" kern="1200" cap="none" spc="-5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</a:rPr>
                <a:t>-1</a:t>
              </a:r>
              <a:r>
                <a:rPr kumimoji="0" sz="3100" b="0" i="0" u="none" strike="noStrike" kern="1200" cap="none" spc="-5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바탕"/>
                  <a:cs typeface="바탕"/>
                </a:rPr>
                <a:t>.</a:t>
              </a:r>
              <a:endParaRPr kumimoji="0" sz="3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바탕"/>
                <a:cs typeface="바탕"/>
              </a:endParaRPr>
            </a:p>
            <a:p>
              <a:pPr marL="19685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39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500" b="0" i="0" u="none" strike="noStrike" kern="1200" cap="none" spc="-5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</a:rPr>
                <a:t>1</a:t>
              </a:r>
              <a:r>
                <a:rPr kumimoji="0" sz="3500" b="0" i="0" u="none" strike="noStrike" kern="1200" cap="none" spc="-5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</a:rPr>
                <a:t>-2.</a:t>
              </a:r>
              <a:endParaRPr kumimoji="0" sz="3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74D4D28F-31E7-7F68-7DED-70FACFC544D7}"/>
                </a:ext>
              </a:extLst>
            </p:cNvPr>
            <p:cNvSpPr txBox="1"/>
            <p:nvPr/>
          </p:nvSpPr>
          <p:spPr>
            <a:xfrm>
              <a:off x="12442825" y="5650293"/>
              <a:ext cx="1600200" cy="48987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3100" dirty="0">
                  <a:solidFill>
                    <a:srgbClr val="FFFFFF"/>
                  </a:solidFill>
                  <a:latin typeface="바탕"/>
                  <a:cs typeface="바탕"/>
                </a:rPr>
                <a:t>기</a:t>
              </a:r>
              <a:r>
                <a:rPr kumimoji="0" lang="ko-KR" altLang="en-US" sz="31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바탕"/>
                  <a:cs typeface="바탕"/>
                </a:rPr>
                <a:t>획의도</a:t>
              </a:r>
              <a:endParaRPr kumimoji="0" sz="3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바탕"/>
                <a:cs typeface="바탕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Object 2"/>
          <p:cNvPicPr/>
          <p:nvPr/>
        </p:nvPicPr>
        <p:blipFill>
          <a:blip r:embed="rId2"/>
          <a:stretch/>
        </p:blipFill>
        <p:spPr>
          <a:xfrm>
            <a:off x="5388120" y="961200"/>
            <a:ext cx="3161520" cy="1342440"/>
          </a:xfrm>
          <a:prstGeom prst="rect">
            <a:avLst/>
          </a:prstGeom>
          <a:ln w="0">
            <a:noFill/>
          </a:ln>
        </p:spPr>
      </p:pic>
      <p:pic>
        <p:nvPicPr>
          <p:cNvPr id="74" name="Object 3"/>
          <p:cNvPicPr/>
          <p:nvPr/>
        </p:nvPicPr>
        <p:blipFill>
          <a:blip r:embed="rId3"/>
          <a:stretch/>
        </p:blipFill>
        <p:spPr>
          <a:xfrm>
            <a:off x="1878840" y="1467720"/>
            <a:ext cx="2199600" cy="656640"/>
          </a:xfrm>
          <a:prstGeom prst="rect">
            <a:avLst/>
          </a:prstGeom>
          <a:ln w="0">
            <a:noFill/>
          </a:ln>
        </p:spPr>
      </p:pic>
      <p:pic>
        <p:nvPicPr>
          <p:cNvPr id="75" name="Object 4"/>
          <p:cNvPicPr/>
          <p:nvPr/>
        </p:nvPicPr>
        <p:blipFill>
          <a:blip r:embed="rId4"/>
          <a:stretch/>
        </p:blipFill>
        <p:spPr>
          <a:xfrm>
            <a:off x="400320" y="619200"/>
            <a:ext cx="2085480" cy="1913760"/>
          </a:xfrm>
          <a:prstGeom prst="rect">
            <a:avLst/>
          </a:prstGeom>
          <a:ln w="0">
            <a:noFill/>
          </a:ln>
        </p:spPr>
      </p:pic>
      <p:grpSp>
        <p:nvGrpSpPr>
          <p:cNvPr id="77" name="그룹 1001"/>
          <p:cNvGrpSpPr/>
          <p:nvPr/>
        </p:nvGrpSpPr>
        <p:grpSpPr>
          <a:xfrm>
            <a:off x="5378040" y="2356560"/>
            <a:ext cx="12449880" cy="42840"/>
            <a:chOff x="5378040" y="2356560"/>
            <a:chExt cx="12449880" cy="42840"/>
          </a:xfrm>
        </p:grpSpPr>
        <p:pic>
          <p:nvPicPr>
            <p:cNvPr id="78" name="Object 7"/>
            <p:cNvPicPr/>
            <p:nvPr/>
          </p:nvPicPr>
          <p:blipFill>
            <a:blip r:embed="rId5"/>
            <a:stretch/>
          </p:blipFill>
          <p:spPr>
            <a:xfrm>
              <a:off x="5378040" y="2356560"/>
              <a:ext cx="12449880" cy="42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79" name="그룹 1002"/>
          <p:cNvGrpSpPr/>
          <p:nvPr/>
        </p:nvGrpSpPr>
        <p:grpSpPr>
          <a:xfrm>
            <a:off x="423360" y="2221560"/>
            <a:ext cx="4407120" cy="313200"/>
            <a:chOff x="423360" y="2221560"/>
            <a:chExt cx="4407120" cy="313200"/>
          </a:xfrm>
        </p:grpSpPr>
        <p:pic>
          <p:nvPicPr>
            <p:cNvPr id="80" name="Object 10"/>
            <p:cNvPicPr/>
            <p:nvPr/>
          </p:nvPicPr>
          <p:blipFill>
            <a:blip r:embed="rId6"/>
            <a:stretch/>
          </p:blipFill>
          <p:spPr>
            <a:xfrm>
              <a:off x="423360" y="2221560"/>
              <a:ext cx="4407120" cy="3132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81" name="그룹 1003"/>
          <p:cNvGrpSpPr/>
          <p:nvPr/>
        </p:nvGrpSpPr>
        <p:grpSpPr>
          <a:xfrm>
            <a:off x="5107680" y="608040"/>
            <a:ext cx="42840" cy="9271440"/>
            <a:chOff x="5107680" y="608040"/>
            <a:chExt cx="42840" cy="9271440"/>
          </a:xfrm>
        </p:grpSpPr>
        <p:pic>
          <p:nvPicPr>
            <p:cNvPr id="82" name="Object 13"/>
            <p:cNvPicPr/>
            <p:nvPr/>
          </p:nvPicPr>
          <p:blipFill>
            <a:blip r:embed="rId7"/>
            <a:stretch/>
          </p:blipFill>
          <p:spPr>
            <a:xfrm rot="5400000">
              <a:off x="493200" y="5222160"/>
              <a:ext cx="9271440" cy="42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83" name="그룹 1007"/>
          <p:cNvGrpSpPr/>
          <p:nvPr/>
        </p:nvGrpSpPr>
        <p:grpSpPr>
          <a:xfrm>
            <a:off x="5358240" y="639720"/>
            <a:ext cx="12520080" cy="313200"/>
            <a:chOff x="5358240" y="639720"/>
            <a:chExt cx="12520080" cy="313200"/>
          </a:xfrm>
        </p:grpSpPr>
        <p:pic>
          <p:nvPicPr>
            <p:cNvPr id="84" name="Object 31"/>
            <p:cNvPicPr/>
            <p:nvPr/>
          </p:nvPicPr>
          <p:blipFill>
            <a:blip r:embed="rId8"/>
            <a:stretch/>
          </p:blipFill>
          <p:spPr>
            <a:xfrm>
              <a:off x="5358240" y="639720"/>
              <a:ext cx="12520080" cy="3132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85" name="그림 8"/>
          <p:cNvPicPr/>
          <p:nvPr/>
        </p:nvPicPr>
        <p:blipFill>
          <a:blip r:embed="rId9"/>
          <a:stretch/>
        </p:blipFill>
        <p:spPr>
          <a:xfrm>
            <a:off x="5284080" y="2881080"/>
            <a:ext cx="7719120" cy="3373200"/>
          </a:xfrm>
          <a:prstGeom prst="rect">
            <a:avLst/>
          </a:prstGeom>
          <a:ln w="0">
            <a:noFill/>
          </a:ln>
        </p:spPr>
      </p:pic>
      <p:pic>
        <p:nvPicPr>
          <p:cNvPr id="86" name="그림 11"/>
          <p:cNvPicPr/>
          <p:nvPr/>
        </p:nvPicPr>
        <p:blipFill>
          <a:blip r:embed="rId10"/>
          <a:stretch/>
        </p:blipFill>
        <p:spPr>
          <a:xfrm>
            <a:off x="5545800" y="7765920"/>
            <a:ext cx="6953040" cy="1780920"/>
          </a:xfrm>
          <a:prstGeom prst="rect">
            <a:avLst/>
          </a:prstGeom>
          <a:ln w="0">
            <a:noFill/>
          </a:ln>
        </p:spPr>
      </p:pic>
      <p:pic>
        <p:nvPicPr>
          <p:cNvPr id="87" name="그림 14"/>
          <p:cNvPicPr/>
          <p:nvPr/>
        </p:nvPicPr>
        <p:blipFill>
          <a:blip r:embed="rId11"/>
          <a:stretch/>
        </p:blipFill>
        <p:spPr>
          <a:xfrm>
            <a:off x="10797120" y="4037040"/>
            <a:ext cx="6953040" cy="4379040"/>
          </a:xfrm>
          <a:prstGeom prst="rect">
            <a:avLst/>
          </a:prstGeom>
          <a:ln w="0">
            <a:noFill/>
          </a:ln>
        </p:spPr>
      </p:pic>
      <p:sp>
        <p:nvSpPr>
          <p:cNvPr id="2" name="object 16">
            <a:extLst>
              <a:ext uri="{FF2B5EF4-FFF2-40B4-BE49-F238E27FC236}">
                <a16:creationId xmlns:a16="http://schemas.microsoft.com/office/drawing/2014/main" id="{39832107-EF93-6C53-6CB5-F5D2B717F51B}"/>
              </a:ext>
            </a:extLst>
          </p:cNvPr>
          <p:cNvSpPr txBox="1"/>
          <p:nvPr/>
        </p:nvSpPr>
        <p:spPr>
          <a:xfrm>
            <a:off x="727859" y="3302023"/>
            <a:ext cx="3394395" cy="12105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">
              <a:lnSpc>
                <a:spcPct val="100000"/>
              </a:lnSpc>
              <a:spcBef>
                <a:spcPts val="100"/>
              </a:spcBef>
              <a:tabLst>
                <a:tab pos="935355" algn="l"/>
              </a:tabLst>
            </a:pPr>
            <a:r>
              <a:rPr lang="en-US" sz="3100" b="1" spc="-5" dirty="0">
                <a:solidFill>
                  <a:srgbClr val="4160FD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Arial"/>
              </a:rPr>
              <a:t>1</a:t>
            </a:r>
            <a:r>
              <a:rPr sz="3100" b="1" dirty="0">
                <a:solidFill>
                  <a:srgbClr val="4160FD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Arial"/>
              </a:rPr>
              <a:t>-</a:t>
            </a:r>
            <a:r>
              <a:rPr sz="3100" b="1" spc="-5" dirty="0">
                <a:solidFill>
                  <a:srgbClr val="4160FD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Arial"/>
              </a:rPr>
              <a:t>1</a:t>
            </a:r>
            <a:r>
              <a:rPr sz="3100" b="1" dirty="0">
                <a:solidFill>
                  <a:srgbClr val="4160FD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바탕"/>
              </a:rPr>
              <a:t>.</a:t>
            </a:r>
            <a:r>
              <a:rPr lang="en-US" sz="3100" b="1" dirty="0">
                <a:solidFill>
                  <a:srgbClr val="4160FD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바탕"/>
              </a:rPr>
              <a:t> </a:t>
            </a:r>
            <a:r>
              <a:rPr sz="3100" b="1" dirty="0" err="1">
                <a:solidFill>
                  <a:srgbClr val="4160FD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바탕"/>
              </a:rPr>
              <a:t>개발</a:t>
            </a:r>
            <a:r>
              <a:rPr lang="ko-KR" altLang="en-US" sz="3100" b="1" dirty="0">
                <a:solidFill>
                  <a:srgbClr val="4160FD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바탕"/>
              </a:rPr>
              <a:t>동기</a:t>
            </a:r>
            <a:endParaRPr sz="3100" b="1" dirty="0">
              <a:latin typeface="하나2.0 M" panose="020B0603000000000000" pitchFamily="50" charset="-127"/>
              <a:ea typeface="하나2.0 M" panose="020B0603000000000000" pitchFamily="50" charset="-127"/>
              <a:cs typeface="바탕"/>
            </a:endParaRPr>
          </a:p>
          <a:p>
            <a:pPr marL="47625">
              <a:lnSpc>
                <a:spcPct val="100000"/>
              </a:lnSpc>
              <a:spcBef>
                <a:spcPts val="2530"/>
              </a:spcBef>
            </a:pPr>
            <a:r>
              <a:rPr lang="en-US" sz="2600" b="1" spc="-5" dirty="0">
                <a:latin typeface="하나2.0 M" panose="020B0603000000000000" pitchFamily="50" charset="-127"/>
                <a:ea typeface="하나2.0 M" panose="020B0603000000000000" pitchFamily="50" charset="-127"/>
                <a:cs typeface="Arial"/>
              </a:rPr>
              <a:t>1</a:t>
            </a:r>
            <a:r>
              <a:rPr sz="2600" b="1" spc="-5" dirty="0">
                <a:latin typeface="하나2.0 M" panose="020B0603000000000000" pitchFamily="50" charset="-127"/>
                <a:ea typeface="하나2.0 M" panose="020B0603000000000000" pitchFamily="50" charset="-127"/>
                <a:cs typeface="Arial"/>
              </a:rPr>
              <a:t>-2.</a:t>
            </a:r>
            <a:r>
              <a:rPr lang="en-US" sz="2600" b="1" spc="-95" dirty="0">
                <a:latin typeface="하나2.0 M" panose="020B0603000000000000" pitchFamily="50" charset="-127"/>
                <a:ea typeface="하나2.0 M" panose="020B0603000000000000" pitchFamily="50" charset="-127"/>
                <a:cs typeface="Arial"/>
              </a:rPr>
              <a:t> </a:t>
            </a:r>
            <a:r>
              <a:rPr lang="ko-KR" altLang="en-US" sz="2600" b="1" spc="-95" dirty="0">
                <a:latin typeface="하나2.0 M" panose="020B0603000000000000" pitchFamily="50" charset="-127"/>
                <a:ea typeface="하나2.0 M" panose="020B0603000000000000" pitchFamily="50" charset="-127"/>
                <a:cs typeface="Arial"/>
              </a:rPr>
              <a:t>기획의도</a:t>
            </a:r>
            <a:endParaRPr sz="2600" b="1" dirty="0">
              <a:latin typeface="하나2.0 M" panose="020B0603000000000000" pitchFamily="50" charset="-127"/>
              <a:ea typeface="하나2.0 M" panose="020B0603000000000000" pitchFamily="50" charset="-127"/>
              <a:cs typeface="바탕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Object 1"/>
          <p:cNvPicPr/>
          <p:nvPr/>
        </p:nvPicPr>
        <p:blipFill>
          <a:blip r:embed="rId2"/>
          <a:stretch/>
        </p:blipFill>
        <p:spPr>
          <a:xfrm>
            <a:off x="5388120" y="961200"/>
            <a:ext cx="3123360" cy="1342440"/>
          </a:xfrm>
          <a:prstGeom prst="rect">
            <a:avLst/>
          </a:prstGeom>
          <a:ln w="0">
            <a:noFill/>
          </a:ln>
        </p:spPr>
      </p:pic>
      <p:pic>
        <p:nvPicPr>
          <p:cNvPr id="89" name="Object 2"/>
          <p:cNvPicPr/>
          <p:nvPr/>
        </p:nvPicPr>
        <p:blipFill>
          <a:blip r:embed="rId3"/>
          <a:stretch/>
        </p:blipFill>
        <p:spPr>
          <a:xfrm>
            <a:off x="1878840" y="1467720"/>
            <a:ext cx="2199600" cy="656640"/>
          </a:xfrm>
          <a:prstGeom prst="rect">
            <a:avLst/>
          </a:prstGeom>
          <a:ln w="0">
            <a:noFill/>
          </a:ln>
        </p:spPr>
      </p:pic>
      <p:pic>
        <p:nvPicPr>
          <p:cNvPr id="90" name="Object 3"/>
          <p:cNvPicPr/>
          <p:nvPr/>
        </p:nvPicPr>
        <p:blipFill>
          <a:blip r:embed="rId4"/>
          <a:stretch/>
        </p:blipFill>
        <p:spPr>
          <a:xfrm>
            <a:off x="400320" y="619200"/>
            <a:ext cx="2085480" cy="1913760"/>
          </a:xfrm>
          <a:prstGeom prst="rect">
            <a:avLst/>
          </a:prstGeom>
          <a:ln w="0">
            <a:noFill/>
          </a:ln>
        </p:spPr>
      </p:pic>
      <p:grpSp>
        <p:nvGrpSpPr>
          <p:cNvPr id="93" name="그룹 1001"/>
          <p:cNvGrpSpPr/>
          <p:nvPr/>
        </p:nvGrpSpPr>
        <p:grpSpPr>
          <a:xfrm>
            <a:off x="5378040" y="2356560"/>
            <a:ext cx="12449880" cy="42840"/>
            <a:chOff x="5378040" y="2356560"/>
            <a:chExt cx="12449880" cy="42840"/>
          </a:xfrm>
        </p:grpSpPr>
        <p:pic>
          <p:nvPicPr>
            <p:cNvPr id="94" name="Object 7"/>
            <p:cNvPicPr/>
            <p:nvPr/>
          </p:nvPicPr>
          <p:blipFill>
            <a:blip r:embed="rId5"/>
            <a:stretch/>
          </p:blipFill>
          <p:spPr>
            <a:xfrm>
              <a:off x="5378040" y="2356560"/>
              <a:ext cx="12449880" cy="42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95" name="그룹 1002"/>
          <p:cNvGrpSpPr/>
          <p:nvPr/>
        </p:nvGrpSpPr>
        <p:grpSpPr>
          <a:xfrm>
            <a:off x="5358240" y="639720"/>
            <a:ext cx="12520080" cy="313200"/>
            <a:chOff x="5358240" y="639720"/>
            <a:chExt cx="12520080" cy="313200"/>
          </a:xfrm>
        </p:grpSpPr>
        <p:pic>
          <p:nvPicPr>
            <p:cNvPr id="96" name="Object 10"/>
            <p:cNvPicPr/>
            <p:nvPr/>
          </p:nvPicPr>
          <p:blipFill>
            <a:blip r:embed="rId6"/>
            <a:stretch/>
          </p:blipFill>
          <p:spPr>
            <a:xfrm>
              <a:off x="5358240" y="639720"/>
              <a:ext cx="12520080" cy="3132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97" name="그룹 1003"/>
          <p:cNvGrpSpPr/>
          <p:nvPr/>
        </p:nvGrpSpPr>
        <p:grpSpPr>
          <a:xfrm>
            <a:off x="423360" y="2221560"/>
            <a:ext cx="4407120" cy="313200"/>
            <a:chOff x="423360" y="2221560"/>
            <a:chExt cx="4407120" cy="313200"/>
          </a:xfrm>
        </p:grpSpPr>
        <p:pic>
          <p:nvPicPr>
            <p:cNvPr id="98" name="Object 13"/>
            <p:cNvPicPr/>
            <p:nvPr/>
          </p:nvPicPr>
          <p:blipFill>
            <a:blip r:embed="rId7"/>
            <a:stretch/>
          </p:blipFill>
          <p:spPr>
            <a:xfrm>
              <a:off x="423360" y="2221560"/>
              <a:ext cx="4407120" cy="3132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99" name="그룹 1004"/>
          <p:cNvGrpSpPr/>
          <p:nvPr/>
        </p:nvGrpSpPr>
        <p:grpSpPr>
          <a:xfrm>
            <a:off x="5107680" y="608040"/>
            <a:ext cx="42840" cy="9271440"/>
            <a:chOff x="5107680" y="608040"/>
            <a:chExt cx="42840" cy="9271440"/>
          </a:xfrm>
        </p:grpSpPr>
        <p:pic>
          <p:nvPicPr>
            <p:cNvPr id="100" name="Object 16"/>
            <p:cNvPicPr/>
            <p:nvPr/>
          </p:nvPicPr>
          <p:blipFill>
            <a:blip r:embed="rId8"/>
            <a:stretch/>
          </p:blipFill>
          <p:spPr>
            <a:xfrm rot="5400000">
              <a:off x="493200" y="5222160"/>
              <a:ext cx="9271440" cy="428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01" name="TextBox 38"/>
          <p:cNvSpPr/>
          <p:nvPr/>
        </p:nvSpPr>
        <p:spPr>
          <a:xfrm>
            <a:off x="5867280" y="2781360"/>
            <a:ext cx="11497320" cy="328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sz="3600" b="0" strike="noStrike" spc="-1">
                <a:solidFill>
                  <a:srgbClr val="000000"/>
                </a:solidFill>
                <a:latin typeface="Calibri"/>
              </a:rPr>
              <a:t>공급되는 수돗물의 </a:t>
            </a:r>
            <a:r>
              <a:rPr lang="en-US" sz="3600" b="0" strike="noStrike" spc="-1">
                <a:solidFill>
                  <a:srgbClr val="000000"/>
                </a:solidFill>
                <a:latin typeface="Calibri"/>
              </a:rPr>
              <a:t>pH, </a:t>
            </a:r>
            <a:r>
              <a:rPr lang="ko-KR" sz="3600" b="0" strike="noStrike" spc="-1">
                <a:solidFill>
                  <a:srgbClr val="000000"/>
                </a:solidFill>
                <a:latin typeface="Calibri"/>
              </a:rPr>
              <a:t>탁도</a:t>
            </a:r>
            <a:r>
              <a:rPr lang="en-US" sz="3600" b="0" strike="noStrike" spc="-1">
                <a:solidFill>
                  <a:srgbClr val="000000"/>
                </a:solidFill>
                <a:latin typeface="Calibri"/>
              </a:rPr>
              <a:t>, </a:t>
            </a:r>
            <a:r>
              <a:rPr lang="ko-KR" sz="3600" b="0" strike="noStrike" spc="-1">
                <a:solidFill>
                  <a:srgbClr val="000000"/>
                </a:solidFill>
                <a:latin typeface="Calibri"/>
              </a:rPr>
              <a:t>잔류염소 농도의 등의</a:t>
            </a:r>
            <a:endParaRPr lang="en-US" sz="3600" b="0" strike="noStrike" spc="-1">
              <a:solidFill>
                <a:srgbClr val="000000"/>
              </a:solidFill>
              <a:latin typeface="Noto Sans KR"/>
            </a:endParaRPr>
          </a:p>
          <a:p>
            <a:pPr>
              <a:lnSpc>
                <a:spcPct val="100000"/>
              </a:lnSpc>
            </a:pPr>
            <a:r>
              <a:rPr lang="ko-KR" sz="3600" b="0" strike="noStrike" spc="-1">
                <a:solidFill>
                  <a:srgbClr val="000000"/>
                </a:solidFill>
                <a:latin typeface="Calibri"/>
              </a:rPr>
              <a:t>수질 적합 기준과 측정치에 대한 정보를 제공</a:t>
            </a:r>
            <a:r>
              <a:rPr lang="en-US" sz="3600" b="0" strike="noStrike" spc="-1">
                <a:solidFill>
                  <a:srgbClr val="000000"/>
                </a:solidFill>
                <a:latin typeface="Calibri"/>
              </a:rPr>
              <a:t>.</a:t>
            </a:r>
            <a:endParaRPr lang="en-US" sz="3600" b="0" strike="noStrike" spc="-1">
              <a:solidFill>
                <a:srgbClr val="000000"/>
              </a:solidFill>
              <a:latin typeface="Noto Sans KR"/>
            </a:endParaRPr>
          </a:p>
          <a:p>
            <a:pPr>
              <a:lnSpc>
                <a:spcPct val="100000"/>
              </a:lnSpc>
            </a:pPr>
            <a:r>
              <a:rPr lang="ko-KR" sz="3600" b="0" strike="noStrike" spc="-1">
                <a:solidFill>
                  <a:srgbClr val="000000"/>
                </a:solidFill>
                <a:latin typeface="Calibri"/>
              </a:rPr>
              <a:t>수질정보 제보게시판을 통해 이용자들의 정보교환을 용이하게 함</a:t>
            </a:r>
            <a:r>
              <a:rPr lang="en-US" sz="3600" b="0" strike="noStrike" spc="-1">
                <a:solidFill>
                  <a:srgbClr val="000000"/>
                </a:solidFill>
                <a:latin typeface="Calibri"/>
              </a:rPr>
              <a:t>.</a:t>
            </a:r>
            <a:endParaRPr lang="en-US" sz="3600" b="0" strike="noStrike" spc="-1">
              <a:solidFill>
                <a:srgbClr val="000000"/>
              </a:solidFill>
              <a:latin typeface="Noto Sans KR"/>
            </a:endParaRPr>
          </a:p>
          <a:p>
            <a:pPr>
              <a:lnSpc>
                <a:spcPct val="100000"/>
              </a:lnSpc>
            </a:pPr>
            <a:endParaRPr lang="en-US" sz="1500" b="0" strike="noStrike" spc="-1">
              <a:solidFill>
                <a:srgbClr val="000000"/>
              </a:solidFill>
              <a:latin typeface="Noto Sans KR"/>
            </a:endParaRPr>
          </a:p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Calibri"/>
              </a:rPr>
              <a:t>(* </a:t>
            </a:r>
            <a:r>
              <a:rPr lang="ko-KR" sz="1500" b="0" strike="noStrike" spc="-1">
                <a:solidFill>
                  <a:srgbClr val="000000"/>
                </a:solidFill>
                <a:latin typeface="Calibri"/>
              </a:rPr>
              <a:t>프로젝트 내 정보제공에 사용하는 </a:t>
            </a:r>
            <a:r>
              <a:rPr lang="en-US" sz="1500" b="0" strike="noStrike" spc="-1">
                <a:solidFill>
                  <a:srgbClr val="000000"/>
                </a:solidFill>
                <a:latin typeface="Calibri"/>
              </a:rPr>
              <a:t>API</a:t>
            </a:r>
            <a:r>
              <a:rPr lang="ko-KR" sz="1500" b="0" strike="noStrike" spc="-1">
                <a:solidFill>
                  <a:srgbClr val="000000"/>
                </a:solidFill>
                <a:latin typeface="Calibri"/>
              </a:rPr>
              <a:t>의 특성 상 지방의 특정 지역을 중심으로 정보를 제공함</a:t>
            </a:r>
            <a:r>
              <a:rPr lang="en-US" sz="1500" b="0" strike="noStrike" spc="-1">
                <a:solidFill>
                  <a:srgbClr val="000000"/>
                </a:solidFill>
                <a:latin typeface="Calibri"/>
              </a:rPr>
              <a:t>.)</a:t>
            </a:r>
            <a:endParaRPr lang="en-US" sz="1500" b="0" strike="noStrike" spc="-1">
              <a:solidFill>
                <a:srgbClr val="000000"/>
              </a:solidFill>
              <a:latin typeface="Noto Sans KR"/>
            </a:endParaRPr>
          </a:p>
          <a:p>
            <a:pPr>
              <a:lnSpc>
                <a:spcPct val="100000"/>
              </a:lnSpc>
            </a:pPr>
            <a:endParaRPr lang="en-US" sz="3600" b="0" strike="noStrike" spc="-1">
              <a:solidFill>
                <a:srgbClr val="000000"/>
              </a:solidFill>
              <a:latin typeface="Noto Sans KR"/>
            </a:endParaRPr>
          </a:p>
        </p:txBody>
      </p:sp>
      <p:grpSp>
        <p:nvGrpSpPr>
          <p:cNvPr id="102" name="그룹 6"/>
          <p:cNvGrpSpPr/>
          <p:nvPr/>
        </p:nvGrpSpPr>
        <p:grpSpPr>
          <a:xfrm>
            <a:off x="13487400" y="6598440"/>
            <a:ext cx="4544640" cy="2663640"/>
            <a:chOff x="13487400" y="6598440"/>
            <a:chExt cx="4544640" cy="2663640"/>
          </a:xfrm>
        </p:grpSpPr>
        <p:grpSp>
          <p:nvGrpSpPr>
            <p:cNvPr id="103" name="그룹 1004"/>
            <p:cNvGrpSpPr/>
            <p:nvPr/>
          </p:nvGrpSpPr>
          <p:grpSpPr>
            <a:xfrm>
              <a:off x="14677920" y="6598440"/>
              <a:ext cx="3273120" cy="2041920"/>
              <a:chOff x="14677920" y="6598440"/>
              <a:chExt cx="3273120" cy="2041920"/>
            </a:xfrm>
          </p:grpSpPr>
          <p:pic>
            <p:nvPicPr>
              <p:cNvPr id="104" name="Object 16"/>
              <p:cNvPicPr/>
              <p:nvPr/>
            </p:nvPicPr>
            <p:blipFill>
              <a:blip r:embed="rId9"/>
              <a:stretch/>
            </p:blipFill>
            <p:spPr>
              <a:xfrm>
                <a:off x="14677920" y="6598440"/>
                <a:ext cx="3273120" cy="204192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105" name="그룹 1005"/>
            <p:cNvGrpSpPr/>
            <p:nvPr/>
          </p:nvGrpSpPr>
          <p:grpSpPr>
            <a:xfrm>
              <a:off x="13487400" y="7909920"/>
              <a:ext cx="1005480" cy="1352160"/>
              <a:chOff x="13487400" y="7909920"/>
              <a:chExt cx="1005480" cy="1352160"/>
            </a:xfrm>
          </p:grpSpPr>
          <p:pic>
            <p:nvPicPr>
              <p:cNvPr id="106" name="Object 20"/>
              <p:cNvPicPr/>
              <p:nvPr/>
            </p:nvPicPr>
            <p:blipFill>
              <a:blip r:embed="rId10"/>
              <a:stretch/>
            </p:blipFill>
            <p:spPr>
              <a:xfrm>
                <a:off x="13487400" y="7909920"/>
                <a:ext cx="1005480" cy="135216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107" name="TextBox 11"/>
            <p:cNvSpPr/>
            <p:nvPr/>
          </p:nvSpPr>
          <p:spPr>
            <a:xfrm>
              <a:off x="15336360" y="7029360"/>
              <a:ext cx="2695680" cy="1004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ko-KR" sz="2000" b="0" strike="noStrike" spc="-1">
                  <a:solidFill>
                    <a:srgbClr val="000000"/>
                  </a:solidFill>
                  <a:latin typeface="휴먼모음T"/>
                  <a:ea typeface="휴먼모음T"/>
                </a:rPr>
                <a:t>현재 우리집으로 공급되는 수돗물의 상태는 어느 정도지</a:t>
              </a:r>
              <a:r>
                <a:rPr lang="en-US" sz="2000" b="0" strike="noStrike" spc="-1">
                  <a:solidFill>
                    <a:srgbClr val="000000"/>
                  </a:solidFill>
                  <a:latin typeface="휴먼모음T"/>
                  <a:ea typeface="휴먼모음T"/>
                </a:rPr>
                <a:t>?</a:t>
              </a:r>
              <a:endParaRPr lang="en-US" sz="20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</p:grpSp>
      <p:grpSp>
        <p:nvGrpSpPr>
          <p:cNvPr id="108" name="그룹 17"/>
          <p:cNvGrpSpPr/>
          <p:nvPr/>
        </p:nvGrpSpPr>
        <p:grpSpPr>
          <a:xfrm>
            <a:off x="7968600" y="6598440"/>
            <a:ext cx="4640760" cy="2663280"/>
            <a:chOff x="7968600" y="6598440"/>
            <a:chExt cx="4640760" cy="2663280"/>
          </a:xfrm>
        </p:grpSpPr>
        <p:grpSp>
          <p:nvGrpSpPr>
            <p:cNvPr id="109" name="그룹 1005"/>
            <p:cNvGrpSpPr/>
            <p:nvPr/>
          </p:nvGrpSpPr>
          <p:grpSpPr>
            <a:xfrm>
              <a:off x="9099000" y="6598440"/>
              <a:ext cx="3333240" cy="2096280"/>
              <a:chOff x="9099000" y="6598440"/>
              <a:chExt cx="3333240" cy="2096280"/>
            </a:xfrm>
          </p:grpSpPr>
          <p:pic>
            <p:nvPicPr>
              <p:cNvPr id="110" name="Object 19"/>
              <p:cNvPicPr/>
              <p:nvPr/>
            </p:nvPicPr>
            <p:blipFill>
              <a:blip r:embed="rId9"/>
              <a:stretch/>
            </p:blipFill>
            <p:spPr>
              <a:xfrm>
                <a:off x="9099000" y="6598440"/>
                <a:ext cx="3333240" cy="209628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111" name="그룹 1006"/>
            <p:cNvGrpSpPr/>
            <p:nvPr/>
          </p:nvGrpSpPr>
          <p:grpSpPr>
            <a:xfrm>
              <a:off x="7968600" y="7873560"/>
              <a:ext cx="1024200" cy="1388160"/>
              <a:chOff x="7968600" y="7873560"/>
              <a:chExt cx="1024200" cy="1388160"/>
            </a:xfrm>
          </p:grpSpPr>
          <p:pic>
            <p:nvPicPr>
              <p:cNvPr id="112" name="Object 23"/>
              <p:cNvPicPr/>
              <p:nvPr/>
            </p:nvPicPr>
            <p:blipFill>
              <a:blip r:embed="rId10"/>
              <a:stretch/>
            </p:blipFill>
            <p:spPr>
              <a:xfrm>
                <a:off x="7968600" y="7873560"/>
                <a:ext cx="1024200" cy="138816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113" name="TextBox 22"/>
            <p:cNvSpPr/>
            <p:nvPr/>
          </p:nvSpPr>
          <p:spPr>
            <a:xfrm>
              <a:off x="9597600" y="6875640"/>
              <a:ext cx="3011760" cy="1309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ko-KR" sz="2000" b="0" strike="noStrike" spc="-1">
                  <a:solidFill>
                    <a:srgbClr val="000000"/>
                  </a:solidFill>
                  <a:latin typeface="휴먼모음T"/>
                  <a:ea typeface="휴먼모음T"/>
                </a:rPr>
                <a:t>우리집만 수질이 </a:t>
              </a:r>
              <a:endParaRPr lang="en-US" sz="2000" b="0" strike="noStrike" spc="-1">
                <a:solidFill>
                  <a:srgbClr val="000000"/>
                </a:solidFill>
                <a:latin typeface="Noto Sans KR"/>
              </a:endParaRPr>
            </a:p>
            <a:p>
              <a:pPr>
                <a:lnSpc>
                  <a:spcPct val="100000"/>
                </a:lnSpc>
              </a:pPr>
              <a:r>
                <a:rPr lang="ko-KR" sz="2000" b="0" strike="noStrike" spc="-1">
                  <a:solidFill>
                    <a:srgbClr val="000000"/>
                  </a:solidFill>
                  <a:latin typeface="휴먼모음T"/>
                  <a:ea typeface="휴먼모음T"/>
                </a:rPr>
                <a:t>문제가 있는 건가</a:t>
              </a:r>
              <a:r>
                <a:rPr lang="en-US" sz="2000" b="0" strike="noStrike" spc="-1">
                  <a:solidFill>
                    <a:srgbClr val="000000"/>
                  </a:solidFill>
                  <a:latin typeface="휴먼모음T"/>
                  <a:ea typeface="휴먼모음T"/>
                </a:rPr>
                <a:t>?</a:t>
              </a:r>
              <a:endParaRPr lang="en-US" sz="2000" b="0" strike="noStrike" spc="-1">
                <a:solidFill>
                  <a:srgbClr val="000000"/>
                </a:solidFill>
                <a:latin typeface="Noto Sans KR"/>
              </a:endParaRPr>
            </a:p>
            <a:p>
              <a:pPr>
                <a:lnSpc>
                  <a:spcPct val="100000"/>
                </a:lnSpc>
              </a:pPr>
              <a:r>
                <a:rPr lang="ko-KR" sz="2000" b="0" strike="noStrike" spc="-1">
                  <a:solidFill>
                    <a:srgbClr val="000000"/>
                  </a:solidFill>
                  <a:latin typeface="휴먼모음T"/>
                  <a:ea typeface="휴먼모음T"/>
                </a:rPr>
                <a:t>나랑 같은 지역 사람들도 문제가 있는 건가</a:t>
              </a:r>
              <a:r>
                <a:rPr lang="en-US" sz="2000" b="0" strike="noStrike" spc="-1">
                  <a:solidFill>
                    <a:srgbClr val="000000"/>
                  </a:solidFill>
                  <a:latin typeface="휴먼모음T"/>
                  <a:ea typeface="휴먼모음T"/>
                </a:rPr>
                <a:t>? </a:t>
              </a:r>
              <a:endParaRPr lang="en-US" sz="20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</p:grpSp>
      <p:sp>
        <p:nvSpPr>
          <p:cNvPr id="11" name="object 4">
            <a:extLst>
              <a:ext uri="{FF2B5EF4-FFF2-40B4-BE49-F238E27FC236}">
                <a16:creationId xmlns:a16="http://schemas.microsoft.com/office/drawing/2014/main" id="{A9D44E8E-E71C-B13A-DAEF-6FFB54F6F091}"/>
              </a:ext>
            </a:extLst>
          </p:cNvPr>
          <p:cNvSpPr txBox="1"/>
          <p:nvPr/>
        </p:nvSpPr>
        <p:spPr>
          <a:xfrm>
            <a:off x="600075" y="3203575"/>
            <a:ext cx="2822575" cy="14132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5815" algn="l"/>
              </a:tabLst>
            </a:pPr>
            <a:r>
              <a:rPr lang="en-US" sz="2600" b="1" spc="-5" dirty="0">
                <a:latin typeface="하나2.0 M" panose="020B0603000000000000" pitchFamily="50" charset="-127"/>
                <a:ea typeface="하나2.0 M" panose="020B0603000000000000" pitchFamily="50" charset="-127"/>
                <a:cs typeface="Arial"/>
              </a:rPr>
              <a:t>1</a:t>
            </a:r>
            <a:r>
              <a:rPr sz="2600" b="1" spc="-5" dirty="0">
                <a:latin typeface="하나2.0 M" panose="020B0603000000000000" pitchFamily="50" charset="-127"/>
                <a:ea typeface="하나2.0 M" panose="020B0603000000000000" pitchFamily="50" charset="-127"/>
                <a:cs typeface="Arial"/>
              </a:rPr>
              <a:t>-1</a:t>
            </a:r>
            <a:r>
              <a:rPr sz="2600" b="1" spc="-5" dirty="0">
                <a:latin typeface="하나2.0 M" panose="020B0603000000000000" pitchFamily="50" charset="-127"/>
                <a:ea typeface="하나2.0 M" panose="020B0603000000000000" pitchFamily="50" charset="-127"/>
                <a:cs typeface="바탕"/>
              </a:rPr>
              <a:t>.</a:t>
            </a:r>
            <a:r>
              <a:rPr lang="en-US" sz="2600" b="1" spc="-5" dirty="0">
                <a:latin typeface="하나2.0 M" panose="020B0603000000000000" pitchFamily="50" charset="-127"/>
                <a:ea typeface="하나2.0 M" panose="020B0603000000000000" pitchFamily="50" charset="-127"/>
                <a:cs typeface="바탕"/>
              </a:rPr>
              <a:t> </a:t>
            </a:r>
            <a:r>
              <a:rPr sz="2600" b="1" dirty="0" err="1">
                <a:latin typeface="하나2.0 M" panose="020B0603000000000000" pitchFamily="50" charset="-127"/>
                <a:ea typeface="하나2.0 M" panose="020B0603000000000000" pitchFamily="50" charset="-127"/>
                <a:cs typeface="바탕"/>
              </a:rPr>
              <a:t>개발</a:t>
            </a:r>
            <a:r>
              <a:rPr lang="ko-KR" altLang="en-US" sz="2600" b="1" dirty="0">
                <a:latin typeface="하나2.0 M" panose="020B0603000000000000" pitchFamily="50" charset="-127"/>
                <a:ea typeface="하나2.0 M" panose="020B0603000000000000" pitchFamily="50" charset="-127"/>
                <a:cs typeface="바탕"/>
              </a:rPr>
              <a:t>동기</a:t>
            </a:r>
            <a:endParaRPr sz="2600" b="1" dirty="0">
              <a:latin typeface="하나2.0 M" panose="020B0603000000000000" pitchFamily="50" charset="-127"/>
              <a:ea typeface="하나2.0 M" panose="020B0603000000000000" pitchFamily="50" charset="-127"/>
              <a:cs typeface="바탕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400" b="1" dirty="0">
              <a:latin typeface="하나2.0 M" panose="020B0603000000000000" pitchFamily="50" charset="-127"/>
              <a:ea typeface="하나2.0 M" panose="020B0603000000000000" pitchFamily="50" charset="-127"/>
              <a:cs typeface="바탕"/>
            </a:endParaRPr>
          </a:p>
          <a:p>
            <a:pPr marL="19050">
              <a:lnSpc>
                <a:spcPct val="100000"/>
              </a:lnSpc>
              <a:tabLst>
                <a:tab pos="1031240" algn="l"/>
              </a:tabLst>
            </a:pPr>
            <a:r>
              <a:rPr lang="en-US" sz="3100" b="1" spc="-5" dirty="0">
                <a:solidFill>
                  <a:srgbClr val="4160FD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Arial"/>
              </a:rPr>
              <a:t>1</a:t>
            </a:r>
            <a:r>
              <a:rPr sz="3100" b="1" dirty="0">
                <a:solidFill>
                  <a:srgbClr val="4160FD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Arial"/>
              </a:rPr>
              <a:t>-</a:t>
            </a:r>
            <a:r>
              <a:rPr sz="3100" b="1" spc="-5" dirty="0">
                <a:solidFill>
                  <a:srgbClr val="4160FD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Arial"/>
              </a:rPr>
              <a:t>2</a:t>
            </a:r>
            <a:r>
              <a:rPr sz="3100" b="1" dirty="0">
                <a:solidFill>
                  <a:srgbClr val="4160FD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Arial"/>
              </a:rPr>
              <a:t>.</a:t>
            </a:r>
            <a:r>
              <a:rPr lang="en-US" sz="3100" b="1" dirty="0">
                <a:solidFill>
                  <a:srgbClr val="4160FD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Arial"/>
              </a:rPr>
              <a:t> </a:t>
            </a:r>
            <a:r>
              <a:rPr lang="ko-KR" altLang="en-US" sz="3100" b="1" dirty="0">
                <a:solidFill>
                  <a:srgbClr val="4160FD"/>
                </a:solidFill>
                <a:latin typeface="하나2.0 M" panose="020B0603000000000000" pitchFamily="50" charset="-127"/>
                <a:ea typeface="하나2.0 M" panose="020B0603000000000000" pitchFamily="50" charset="-127"/>
                <a:cs typeface="바탕"/>
              </a:rPr>
              <a:t>기획의도</a:t>
            </a:r>
            <a:endParaRPr sz="3100" b="1" dirty="0">
              <a:latin typeface="하나2.0 M" panose="020B0603000000000000" pitchFamily="50" charset="-127"/>
              <a:ea typeface="하나2.0 M" panose="020B0603000000000000" pitchFamily="50" charset="-127"/>
              <a:cs typeface="바탕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Object 2"/>
          <p:cNvPicPr/>
          <p:nvPr/>
        </p:nvPicPr>
        <p:blipFill>
          <a:blip r:embed="rId2"/>
          <a:stretch/>
        </p:blipFill>
        <p:spPr>
          <a:xfrm>
            <a:off x="6776280" y="4535640"/>
            <a:ext cx="3695040" cy="1018800"/>
          </a:xfrm>
          <a:prstGeom prst="rect">
            <a:avLst/>
          </a:prstGeom>
          <a:ln w="0">
            <a:noFill/>
          </a:ln>
        </p:spPr>
      </p:pic>
      <p:grpSp>
        <p:nvGrpSpPr>
          <p:cNvPr id="115" name="그룹 1001"/>
          <p:cNvGrpSpPr/>
          <p:nvPr/>
        </p:nvGrpSpPr>
        <p:grpSpPr>
          <a:xfrm>
            <a:off x="6152760" y="3908880"/>
            <a:ext cx="457200" cy="2853000"/>
            <a:chOff x="6152760" y="3908880"/>
            <a:chExt cx="457200" cy="2853000"/>
          </a:xfrm>
        </p:grpSpPr>
        <p:pic>
          <p:nvPicPr>
            <p:cNvPr id="116" name="Object 4"/>
            <p:cNvPicPr/>
            <p:nvPr/>
          </p:nvPicPr>
          <p:blipFill>
            <a:blip r:embed="rId3"/>
            <a:stretch/>
          </p:blipFill>
          <p:spPr>
            <a:xfrm rot="5400000">
              <a:off x="4954680" y="5106600"/>
              <a:ext cx="2853000" cy="4572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17" name="그룹 1002"/>
          <p:cNvGrpSpPr/>
          <p:nvPr/>
        </p:nvGrpSpPr>
        <p:grpSpPr>
          <a:xfrm>
            <a:off x="10686240" y="3904560"/>
            <a:ext cx="121320" cy="2857320"/>
            <a:chOff x="10686240" y="3904560"/>
            <a:chExt cx="121320" cy="2857320"/>
          </a:xfrm>
        </p:grpSpPr>
        <p:pic>
          <p:nvPicPr>
            <p:cNvPr id="118" name="Object 7"/>
            <p:cNvPicPr/>
            <p:nvPr/>
          </p:nvPicPr>
          <p:blipFill>
            <a:blip r:embed="rId4"/>
            <a:stretch/>
          </p:blipFill>
          <p:spPr>
            <a:xfrm rot="5400000">
              <a:off x="9318240" y="5272560"/>
              <a:ext cx="2857320" cy="1213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20" name="Object 1"/>
          <p:cNvPicPr/>
          <p:nvPr/>
        </p:nvPicPr>
        <p:blipFill>
          <a:blip r:embed="rId5"/>
          <a:stretch/>
        </p:blipFill>
        <p:spPr>
          <a:xfrm>
            <a:off x="2247840" y="2912400"/>
            <a:ext cx="4914000" cy="5361480"/>
          </a:xfrm>
          <a:prstGeom prst="rect">
            <a:avLst/>
          </a:prstGeom>
          <a:ln w="0">
            <a:noFill/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E452278F-0A35-423B-B34F-E9630E4EE105}"/>
              </a:ext>
            </a:extLst>
          </p:cNvPr>
          <p:cNvGrpSpPr/>
          <p:nvPr/>
        </p:nvGrpSpPr>
        <p:grpSpPr>
          <a:xfrm>
            <a:off x="11376052" y="4095605"/>
            <a:ext cx="2619668" cy="2475230"/>
            <a:chOff x="11423357" y="4547806"/>
            <a:chExt cx="2619668" cy="2475230"/>
          </a:xfrm>
        </p:grpSpPr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BBFED93F-C317-41CC-9AC0-D8560FBC15B5}"/>
                </a:ext>
              </a:extLst>
            </p:cNvPr>
            <p:cNvSpPr txBox="1"/>
            <p:nvPr/>
          </p:nvSpPr>
          <p:spPr>
            <a:xfrm>
              <a:off x="12442825" y="4857750"/>
              <a:ext cx="1600200" cy="4978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3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바탕"/>
                  <a:cs typeface="바탕"/>
                </a:rPr>
                <a:t>개발일정</a:t>
              </a:r>
              <a:endParaRPr kumimoji="0" sz="3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바탕"/>
                <a:cs typeface="바탕"/>
              </a:endParaRPr>
            </a:p>
          </p:txBody>
        </p:sp>
        <p:sp>
          <p:nvSpPr>
            <p:cNvPr id="14" name="object 7">
              <a:extLst>
                <a:ext uri="{FF2B5EF4-FFF2-40B4-BE49-F238E27FC236}">
                  <a16:creationId xmlns:a16="http://schemas.microsoft.com/office/drawing/2014/main" id="{7E3D993D-E0BA-479A-9EAA-79516A005FB2}"/>
                </a:ext>
              </a:extLst>
            </p:cNvPr>
            <p:cNvSpPr txBox="1"/>
            <p:nvPr/>
          </p:nvSpPr>
          <p:spPr>
            <a:xfrm>
              <a:off x="11423357" y="4547806"/>
              <a:ext cx="803910" cy="2475230"/>
            </a:xfrm>
            <a:prstGeom prst="rect">
              <a:avLst/>
            </a:prstGeom>
          </p:spPr>
          <p:txBody>
            <a:bodyPr vert="horz" wrap="square" lIns="0" tIns="271780" rIns="0" bIns="0" rtlCol="0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14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3500" b="0" i="0" u="none" strike="noStrike" kern="1200" cap="none" spc="-5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</a:rPr>
                <a:t>2-1</a:t>
              </a:r>
              <a:r>
                <a:rPr kumimoji="0" sz="3100" b="0" i="0" u="none" strike="noStrike" kern="1200" cap="none" spc="-5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바탕"/>
                  <a:cs typeface="바탕"/>
                </a:rPr>
                <a:t>.</a:t>
              </a:r>
              <a:endParaRPr kumimoji="0" sz="3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바탕"/>
                <a:cs typeface="바탕"/>
              </a:endParaRPr>
            </a:p>
            <a:p>
              <a:pPr marL="19685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39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3500" b="0" i="0" u="none" strike="noStrike" kern="1200" cap="none" spc="-5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</a:rPr>
                <a:t>2-2.</a:t>
              </a:r>
              <a:endParaRPr kumimoji="0" sz="3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endParaRPr>
            </a:p>
            <a:p>
              <a:pPr marL="24765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60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3500" b="0" i="0" u="none" strike="noStrike" kern="1200" cap="none" spc="-5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</a:rPr>
                <a:t>2</a:t>
              </a:r>
              <a:r>
                <a:rPr kumimoji="0" sz="3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</a:rPr>
                <a:t>-</a:t>
              </a:r>
              <a:r>
                <a:rPr kumimoji="0" sz="3500" b="0" i="0" u="none" strike="noStrike" kern="1200" cap="none" spc="-5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</a:rPr>
                <a:t>3</a:t>
              </a:r>
              <a:r>
                <a:rPr kumimoji="0" sz="3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</a:rPr>
                <a:t>.</a:t>
              </a:r>
              <a:endParaRPr kumimoji="0" sz="3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15" name="object 8">
              <a:extLst>
                <a:ext uri="{FF2B5EF4-FFF2-40B4-BE49-F238E27FC236}">
                  <a16:creationId xmlns:a16="http://schemas.microsoft.com/office/drawing/2014/main" id="{5EA32701-8653-4FC9-8861-7BCC2A3237AD}"/>
                </a:ext>
              </a:extLst>
            </p:cNvPr>
            <p:cNvSpPr txBox="1"/>
            <p:nvPr/>
          </p:nvSpPr>
          <p:spPr>
            <a:xfrm>
              <a:off x="12442825" y="5650293"/>
              <a:ext cx="1600200" cy="136271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3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바탕"/>
                  <a:cs typeface="바탕"/>
                </a:rPr>
                <a:t>개발환경</a:t>
              </a:r>
              <a:endParaRPr kumimoji="0" sz="3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바탕"/>
                <a:cs typeface="바탕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바탕"/>
                <a:cs typeface="바탕"/>
              </a:endParaRPr>
            </a:p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3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바탕"/>
                  <a:cs typeface="바탕"/>
                </a:rPr>
                <a:t>개인역할</a:t>
              </a:r>
              <a:endParaRPr kumimoji="0" sz="3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바탕"/>
                <a:cs typeface="바탕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그룹 1005"/>
          <p:cNvGrpSpPr/>
          <p:nvPr/>
        </p:nvGrpSpPr>
        <p:grpSpPr>
          <a:xfrm>
            <a:off x="6895080" y="7582320"/>
            <a:ext cx="4286880" cy="231120"/>
            <a:chOff x="6895080" y="7582320"/>
            <a:chExt cx="4286880" cy="231120"/>
          </a:xfrm>
        </p:grpSpPr>
        <p:pic>
          <p:nvPicPr>
            <p:cNvPr id="122" name="Object 14"/>
            <p:cNvPicPr/>
            <p:nvPr/>
          </p:nvPicPr>
          <p:blipFill>
            <a:blip r:embed="rId2"/>
            <a:stretch/>
          </p:blipFill>
          <p:spPr>
            <a:xfrm>
              <a:off x="6895080" y="7582320"/>
              <a:ext cx="4286880" cy="2311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23" name="Object 19"/>
          <p:cNvPicPr/>
          <p:nvPr/>
        </p:nvPicPr>
        <p:blipFill>
          <a:blip r:embed="rId3"/>
          <a:stretch/>
        </p:blipFill>
        <p:spPr>
          <a:xfrm>
            <a:off x="5388120" y="961200"/>
            <a:ext cx="3133080" cy="1342440"/>
          </a:xfrm>
          <a:prstGeom prst="rect">
            <a:avLst/>
          </a:prstGeom>
          <a:ln w="0">
            <a:noFill/>
          </a:ln>
        </p:spPr>
      </p:pic>
      <p:pic>
        <p:nvPicPr>
          <p:cNvPr id="124" name="Object 20"/>
          <p:cNvPicPr/>
          <p:nvPr/>
        </p:nvPicPr>
        <p:blipFill>
          <a:blip r:embed="rId4"/>
          <a:stretch/>
        </p:blipFill>
        <p:spPr>
          <a:xfrm>
            <a:off x="1878840" y="1467720"/>
            <a:ext cx="2199600" cy="656640"/>
          </a:xfrm>
          <a:prstGeom prst="rect">
            <a:avLst/>
          </a:prstGeom>
          <a:ln w="0">
            <a:noFill/>
          </a:ln>
        </p:spPr>
      </p:pic>
      <p:grpSp>
        <p:nvGrpSpPr>
          <p:cNvPr id="125" name="그룹 1007"/>
          <p:cNvGrpSpPr/>
          <p:nvPr/>
        </p:nvGrpSpPr>
        <p:grpSpPr>
          <a:xfrm>
            <a:off x="5378040" y="2356560"/>
            <a:ext cx="12449880" cy="42840"/>
            <a:chOff x="5378040" y="2356560"/>
            <a:chExt cx="12449880" cy="42840"/>
          </a:xfrm>
        </p:grpSpPr>
        <p:pic>
          <p:nvPicPr>
            <p:cNvPr id="126" name="Object 26"/>
            <p:cNvPicPr/>
            <p:nvPr/>
          </p:nvPicPr>
          <p:blipFill>
            <a:blip r:embed="rId5"/>
            <a:stretch/>
          </p:blipFill>
          <p:spPr>
            <a:xfrm>
              <a:off x="5378040" y="2356560"/>
              <a:ext cx="12449880" cy="42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27" name="그룹 1008"/>
          <p:cNvGrpSpPr/>
          <p:nvPr/>
        </p:nvGrpSpPr>
        <p:grpSpPr>
          <a:xfrm>
            <a:off x="5358240" y="639720"/>
            <a:ext cx="12520080" cy="313200"/>
            <a:chOff x="5358240" y="639720"/>
            <a:chExt cx="12520080" cy="313200"/>
          </a:xfrm>
        </p:grpSpPr>
        <p:pic>
          <p:nvPicPr>
            <p:cNvPr id="128" name="Object 29"/>
            <p:cNvPicPr/>
            <p:nvPr/>
          </p:nvPicPr>
          <p:blipFill>
            <a:blip r:embed="rId6"/>
            <a:stretch/>
          </p:blipFill>
          <p:spPr>
            <a:xfrm>
              <a:off x="5358240" y="639720"/>
              <a:ext cx="12520080" cy="3132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29" name="그룹 1009"/>
          <p:cNvGrpSpPr/>
          <p:nvPr/>
        </p:nvGrpSpPr>
        <p:grpSpPr>
          <a:xfrm>
            <a:off x="423360" y="2221560"/>
            <a:ext cx="4407120" cy="313200"/>
            <a:chOff x="423360" y="2221560"/>
            <a:chExt cx="4407120" cy="313200"/>
          </a:xfrm>
        </p:grpSpPr>
        <p:pic>
          <p:nvPicPr>
            <p:cNvPr id="130" name="Object 32"/>
            <p:cNvPicPr/>
            <p:nvPr/>
          </p:nvPicPr>
          <p:blipFill>
            <a:blip r:embed="rId7"/>
            <a:stretch/>
          </p:blipFill>
          <p:spPr>
            <a:xfrm>
              <a:off x="423360" y="2221560"/>
              <a:ext cx="4407120" cy="3132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31" name="그룹 1010"/>
          <p:cNvGrpSpPr/>
          <p:nvPr/>
        </p:nvGrpSpPr>
        <p:grpSpPr>
          <a:xfrm>
            <a:off x="5107680" y="608040"/>
            <a:ext cx="42840" cy="9271440"/>
            <a:chOff x="5107680" y="608040"/>
            <a:chExt cx="42840" cy="9271440"/>
          </a:xfrm>
        </p:grpSpPr>
        <p:pic>
          <p:nvPicPr>
            <p:cNvPr id="132" name="Object 35"/>
            <p:cNvPicPr/>
            <p:nvPr/>
          </p:nvPicPr>
          <p:blipFill>
            <a:blip r:embed="rId8"/>
            <a:stretch/>
          </p:blipFill>
          <p:spPr>
            <a:xfrm rot="5400000">
              <a:off x="493200" y="5222160"/>
              <a:ext cx="9271440" cy="42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33" name="그룹 1001"/>
          <p:cNvGrpSpPr/>
          <p:nvPr/>
        </p:nvGrpSpPr>
        <p:grpSpPr>
          <a:xfrm>
            <a:off x="11138040" y="8670240"/>
            <a:ext cx="2917800" cy="231120"/>
            <a:chOff x="11138040" y="8670240"/>
            <a:chExt cx="2917800" cy="231120"/>
          </a:xfrm>
        </p:grpSpPr>
        <p:pic>
          <p:nvPicPr>
            <p:cNvPr id="134" name="Object 2"/>
            <p:cNvPicPr/>
            <p:nvPr/>
          </p:nvPicPr>
          <p:blipFill>
            <a:blip r:embed="rId9"/>
            <a:stretch/>
          </p:blipFill>
          <p:spPr>
            <a:xfrm>
              <a:off x="11138040" y="8670240"/>
              <a:ext cx="2917800" cy="2311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35" name="그룹 1003"/>
          <p:cNvGrpSpPr/>
          <p:nvPr/>
        </p:nvGrpSpPr>
        <p:grpSpPr>
          <a:xfrm>
            <a:off x="11096640" y="6504120"/>
            <a:ext cx="2959200" cy="231120"/>
            <a:chOff x="11096640" y="6504120"/>
            <a:chExt cx="2959200" cy="231120"/>
          </a:xfrm>
        </p:grpSpPr>
        <p:pic>
          <p:nvPicPr>
            <p:cNvPr id="136" name="Object 8"/>
            <p:cNvPicPr/>
            <p:nvPr/>
          </p:nvPicPr>
          <p:blipFill>
            <a:blip r:embed="rId10"/>
            <a:stretch/>
          </p:blipFill>
          <p:spPr>
            <a:xfrm>
              <a:off x="11096640" y="6504120"/>
              <a:ext cx="2959200" cy="2311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37" name="그룹 1004"/>
          <p:cNvGrpSpPr/>
          <p:nvPr/>
        </p:nvGrpSpPr>
        <p:grpSpPr>
          <a:xfrm>
            <a:off x="7987320" y="5421960"/>
            <a:ext cx="3150360" cy="231120"/>
            <a:chOff x="7987320" y="5421960"/>
            <a:chExt cx="3150360" cy="231120"/>
          </a:xfrm>
        </p:grpSpPr>
        <p:pic>
          <p:nvPicPr>
            <p:cNvPr id="138" name="Object 11"/>
            <p:cNvPicPr/>
            <p:nvPr/>
          </p:nvPicPr>
          <p:blipFill>
            <a:blip r:embed="rId11"/>
            <a:stretch/>
          </p:blipFill>
          <p:spPr>
            <a:xfrm>
              <a:off x="7987320" y="5421960"/>
              <a:ext cx="3150360" cy="2311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39" name="그룹 1005"/>
          <p:cNvGrpSpPr/>
          <p:nvPr/>
        </p:nvGrpSpPr>
        <p:grpSpPr>
          <a:xfrm>
            <a:off x="6809400" y="3224520"/>
            <a:ext cx="4286880" cy="231120"/>
            <a:chOff x="6809400" y="3224520"/>
            <a:chExt cx="4286880" cy="231120"/>
          </a:xfrm>
        </p:grpSpPr>
        <p:pic>
          <p:nvPicPr>
            <p:cNvPr id="140" name="Object 14"/>
            <p:cNvPicPr/>
            <p:nvPr/>
          </p:nvPicPr>
          <p:blipFill>
            <a:blip r:embed="rId2"/>
            <a:stretch/>
          </p:blipFill>
          <p:spPr>
            <a:xfrm>
              <a:off x="6809400" y="3224520"/>
              <a:ext cx="4286880" cy="2311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41" name="그룹 1006"/>
          <p:cNvGrpSpPr/>
          <p:nvPr/>
        </p:nvGrpSpPr>
        <p:grpSpPr>
          <a:xfrm>
            <a:off x="11030040" y="4338720"/>
            <a:ext cx="6055200" cy="231120"/>
            <a:chOff x="11030040" y="4338720"/>
            <a:chExt cx="6055200" cy="231120"/>
          </a:xfrm>
        </p:grpSpPr>
        <p:pic>
          <p:nvPicPr>
            <p:cNvPr id="142" name="Object 17"/>
            <p:cNvPicPr/>
            <p:nvPr/>
          </p:nvPicPr>
          <p:blipFill>
            <a:blip r:embed="rId12"/>
            <a:stretch/>
          </p:blipFill>
          <p:spPr>
            <a:xfrm>
              <a:off x="11030040" y="4338720"/>
              <a:ext cx="6055200" cy="2311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43" name="그룹 1011"/>
          <p:cNvGrpSpPr/>
          <p:nvPr/>
        </p:nvGrpSpPr>
        <p:grpSpPr>
          <a:xfrm>
            <a:off x="11030040" y="3004920"/>
            <a:ext cx="107640" cy="6171120"/>
            <a:chOff x="11030040" y="3004920"/>
            <a:chExt cx="107640" cy="6171120"/>
          </a:xfrm>
        </p:grpSpPr>
        <p:pic>
          <p:nvPicPr>
            <p:cNvPr id="144" name="Object 38"/>
            <p:cNvPicPr/>
            <p:nvPr/>
          </p:nvPicPr>
          <p:blipFill>
            <a:blip r:embed="rId13"/>
            <a:stretch/>
          </p:blipFill>
          <p:spPr>
            <a:xfrm>
              <a:off x="11030040" y="3004920"/>
              <a:ext cx="107640" cy="61711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45" name="그룹 1012"/>
          <p:cNvGrpSpPr/>
          <p:nvPr/>
        </p:nvGrpSpPr>
        <p:grpSpPr>
          <a:xfrm>
            <a:off x="10628640" y="2925720"/>
            <a:ext cx="897120" cy="897120"/>
            <a:chOff x="10628640" y="2925720"/>
            <a:chExt cx="897120" cy="897120"/>
          </a:xfrm>
        </p:grpSpPr>
        <p:pic>
          <p:nvPicPr>
            <p:cNvPr id="146" name="Object 41"/>
            <p:cNvPicPr/>
            <p:nvPr/>
          </p:nvPicPr>
          <p:blipFill>
            <a:blip r:embed="rId14"/>
            <a:stretch/>
          </p:blipFill>
          <p:spPr>
            <a:xfrm>
              <a:off x="10628640" y="2925720"/>
              <a:ext cx="897120" cy="8971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47" name="그룹 1013"/>
          <p:cNvGrpSpPr/>
          <p:nvPr/>
        </p:nvGrpSpPr>
        <p:grpSpPr>
          <a:xfrm>
            <a:off x="10647720" y="4016160"/>
            <a:ext cx="897120" cy="897120"/>
            <a:chOff x="10647720" y="4016160"/>
            <a:chExt cx="897120" cy="897120"/>
          </a:xfrm>
        </p:grpSpPr>
        <p:pic>
          <p:nvPicPr>
            <p:cNvPr id="148" name="Object 44"/>
            <p:cNvPicPr/>
            <p:nvPr/>
          </p:nvPicPr>
          <p:blipFill>
            <a:blip r:embed="rId14"/>
            <a:stretch/>
          </p:blipFill>
          <p:spPr>
            <a:xfrm>
              <a:off x="10647720" y="4016160"/>
              <a:ext cx="897120" cy="8971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49" name="그룹 1014"/>
          <p:cNvGrpSpPr/>
          <p:nvPr/>
        </p:nvGrpSpPr>
        <p:grpSpPr>
          <a:xfrm>
            <a:off x="10643040" y="5088960"/>
            <a:ext cx="897120" cy="897120"/>
            <a:chOff x="10643040" y="5088960"/>
            <a:chExt cx="897120" cy="897120"/>
          </a:xfrm>
        </p:grpSpPr>
        <p:pic>
          <p:nvPicPr>
            <p:cNvPr id="150" name="Object 47"/>
            <p:cNvPicPr/>
            <p:nvPr/>
          </p:nvPicPr>
          <p:blipFill>
            <a:blip r:embed="rId14"/>
            <a:stretch/>
          </p:blipFill>
          <p:spPr>
            <a:xfrm>
              <a:off x="10643040" y="5088960"/>
              <a:ext cx="897120" cy="8971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51" name="그룹 1015"/>
          <p:cNvGrpSpPr/>
          <p:nvPr/>
        </p:nvGrpSpPr>
        <p:grpSpPr>
          <a:xfrm>
            <a:off x="10643040" y="6171120"/>
            <a:ext cx="897120" cy="897120"/>
            <a:chOff x="10643040" y="6171120"/>
            <a:chExt cx="897120" cy="897120"/>
          </a:xfrm>
        </p:grpSpPr>
        <p:pic>
          <p:nvPicPr>
            <p:cNvPr id="152" name="Object 50"/>
            <p:cNvPicPr/>
            <p:nvPr/>
          </p:nvPicPr>
          <p:blipFill>
            <a:blip r:embed="rId14"/>
            <a:stretch/>
          </p:blipFill>
          <p:spPr>
            <a:xfrm>
              <a:off x="10643040" y="6171120"/>
              <a:ext cx="897120" cy="8971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53" name="그룹 1016"/>
          <p:cNvGrpSpPr/>
          <p:nvPr/>
        </p:nvGrpSpPr>
        <p:grpSpPr>
          <a:xfrm>
            <a:off x="10652760" y="7269480"/>
            <a:ext cx="897120" cy="897120"/>
            <a:chOff x="10652760" y="7269480"/>
            <a:chExt cx="897120" cy="897120"/>
          </a:xfrm>
        </p:grpSpPr>
        <p:pic>
          <p:nvPicPr>
            <p:cNvPr id="154" name="Object 53"/>
            <p:cNvPicPr/>
            <p:nvPr/>
          </p:nvPicPr>
          <p:blipFill>
            <a:blip r:embed="rId14"/>
            <a:stretch/>
          </p:blipFill>
          <p:spPr>
            <a:xfrm>
              <a:off x="10652760" y="7269480"/>
              <a:ext cx="897120" cy="8971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55" name="그룹 1017"/>
          <p:cNvGrpSpPr/>
          <p:nvPr/>
        </p:nvGrpSpPr>
        <p:grpSpPr>
          <a:xfrm>
            <a:off x="10647720" y="8357400"/>
            <a:ext cx="897120" cy="897120"/>
            <a:chOff x="10647720" y="8357400"/>
            <a:chExt cx="897120" cy="897120"/>
          </a:xfrm>
        </p:grpSpPr>
        <p:pic>
          <p:nvPicPr>
            <p:cNvPr id="156" name="Object 56"/>
            <p:cNvPicPr/>
            <p:nvPr/>
          </p:nvPicPr>
          <p:blipFill>
            <a:blip r:embed="rId14"/>
            <a:stretch/>
          </p:blipFill>
          <p:spPr>
            <a:xfrm>
              <a:off x="10647720" y="8357400"/>
              <a:ext cx="897120" cy="8971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57" name="그룹 10"/>
          <p:cNvGrpSpPr/>
          <p:nvPr/>
        </p:nvGrpSpPr>
        <p:grpSpPr>
          <a:xfrm>
            <a:off x="6895080" y="2823840"/>
            <a:ext cx="3624480" cy="993600"/>
            <a:chOff x="6895080" y="2823840"/>
            <a:chExt cx="3624480" cy="993600"/>
          </a:xfrm>
        </p:grpSpPr>
        <p:sp>
          <p:nvSpPr>
            <p:cNvPr id="158" name="TextBox 6"/>
            <p:cNvSpPr/>
            <p:nvPr/>
          </p:nvSpPr>
          <p:spPr>
            <a:xfrm>
              <a:off x="6948000" y="2823840"/>
              <a:ext cx="228564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1" strike="noStrike" spc="-1">
                  <a:solidFill>
                    <a:srgbClr val="808080"/>
                  </a:solidFill>
                  <a:latin typeface="Calibri"/>
                </a:rPr>
                <a:t>06.19 ~ 06.20</a:t>
              </a:r>
              <a:endParaRPr lang="en-US" sz="24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159" name="TextBox 9"/>
            <p:cNvSpPr/>
            <p:nvPr/>
          </p:nvSpPr>
          <p:spPr>
            <a:xfrm>
              <a:off x="6895080" y="3453480"/>
              <a:ext cx="362448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ko-KR" sz="1800" b="0" strike="noStrike" spc="-1">
                  <a:solidFill>
                    <a:srgbClr val="262626"/>
                  </a:solidFill>
                  <a:latin typeface="휴먼모음T"/>
                  <a:ea typeface="휴먼모음T"/>
                </a:rPr>
                <a:t>프로젝트 제안 및 주제 선정</a:t>
              </a:r>
              <a:r>
                <a:rPr lang="en-US" sz="1800" b="0" strike="noStrike" spc="-1">
                  <a:solidFill>
                    <a:srgbClr val="262626"/>
                  </a:solidFill>
                  <a:latin typeface="휴먼모음T"/>
                  <a:ea typeface="휴먼모음T"/>
                </a:rPr>
                <a:t> </a:t>
              </a:r>
              <a:endParaRPr lang="en-US" sz="18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</p:grpSp>
      <p:grpSp>
        <p:nvGrpSpPr>
          <p:cNvPr id="160" name="그룹 12"/>
          <p:cNvGrpSpPr/>
          <p:nvPr/>
        </p:nvGrpSpPr>
        <p:grpSpPr>
          <a:xfrm>
            <a:off x="11636640" y="3944520"/>
            <a:ext cx="4923360" cy="994320"/>
            <a:chOff x="11636640" y="3944520"/>
            <a:chExt cx="4923360" cy="994320"/>
          </a:xfrm>
        </p:grpSpPr>
        <p:sp>
          <p:nvSpPr>
            <p:cNvPr id="161" name="TextBox 13"/>
            <p:cNvSpPr/>
            <p:nvPr/>
          </p:nvSpPr>
          <p:spPr>
            <a:xfrm>
              <a:off x="11691360" y="3944520"/>
              <a:ext cx="236016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1" strike="noStrike" spc="-1">
                  <a:solidFill>
                    <a:srgbClr val="808080"/>
                  </a:solidFill>
                  <a:latin typeface="Calibri"/>
                </a:rPr>
                <a:t>06.21 ~ 06.23</a:t>
              </a:r>
              <a:endParaRPr lang="en-US" sz="24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162" name="TextBox 15"/>
            <p:cNvSpPr/>
            <p:nvPr/>
          </p:nvSpPr>
          <p:spPr>
            <a:xfrm>
              <a:off x="11636640" y="4574160"/>
              <a:ext cx="4923360" cy="36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262626"/>
                  </a:solidFill>
                  <a:latin typeface="휴먼모음T"/>
                  <a:ea typeface="휴먼모음T"/>
                </a:rPr>
                <a:t>ERD </a:t>
              </a:r>
              <a:r>
                <a:rPr lang="ko-KR" sz="1800" b="0" strike="noStrike" spc="-1">
                  <a:solidFill>
                    <a:srgbClr val="262626"/>
                  </a:solidFill>
                  <a:latin typeface="휴먼모음T"/>
                  <a:ea typeface="휴먼모음T"/>
                </a:rPr>
                <a:t>설계 </a:t>
              </a:r>
              <a:r>
                <a:rPr lang="en-US" sz="1800" b="0" strike="noStrike" spc="-1">
                  <a:solidFill>
                    <a:srgbClr val="262626"/>
                  </a:solidFill>
                  <a:latin typeface="휴먼모음T"/>
                  <a:ea typeface="휴먼모음T"/>
                </a:rPr>
                <a:t>/ </a:t>
              </a:r>
              <a:r>
                <a:rPr lang="ko-KR" sz="1800" b="0" strike="noStrike" spc="-1">
                  <a:solidFill>
                    <a:srgbClr val="262626"/>
                  </a:solidFill>
                  <a:latin typeface="휴먼모음T"/>
                  <a:ea typeface="휴먼모음T"/>
                </a:rPr>
                <a:t>기획 및 기능 관련 아이디어 정리</a:t>
              </a:r>
              <a:endParaRPr lang="en-US" sz="18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</p:grpSp>
      <p:grpSp>
        <p:nvGrpSpPr>
          <p:cNvPr id="163" name="그룹 16"/>
          <p:cNvGrpSpPr/>
          <p:nvPr/>
        </p:nvGrpSpPr>
        <p:grpSpPr>
          <a:xfrm>
            <a:off x="8087400" y="5070600"/>
            <a:ext cx="4767480" cy="993600"/>
            <a:chOff x="8087400" y="5070600"/>
            <a:chExt cx="4767480" cy="993600"/>
          </a:xfrm>
        </p:grpSpPr>
        <p:sp>
          <p:nvSpPr>
            <p:cNvPr id="164" name="TextBox 18"/>
            <p:cNvSpPr/>
            <p:nvPr/>
          </p:nvSpPr>
          <p:spPr>
            <a:xfrm>
              <a:off x="8140680" y="5070600"/>
              <a:ext cx="228564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1" strike="noStrike" spc="-1">
                  <a:solidFill>
                    <a:srgbClr val="808080"/>
                  </a:solidFill>
                  <a:latin typeface="Calibri"/>
                </a:rPr>
                <a:t>06.24 ~ 07.01</a:t>
              </a:r>
              <a:endParaRPr lang="en-US" sz="24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165" name="TextBox 25"/>
            <p:cNvSpPr/>
            <p:nvPr/>
          </p:nvSpPr>
          <p:spPr>
            <a:xfrm>
              <a:off x="8087400" y="5700240"/>
              <a:ext cx="476748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ko-KR" sz="1800" b="0" strike="noStrike" spc="-1">
                  <a:solidFill>
                    <a:srgbClr val="262626"/>
                  </a:solidFill>
                  <a:latin typeface="휴먼모음T"/>
                  <a:ea typeface="휴먼모음T"/>
                </a:rPr>
                <a:t>개발 및 </a:t>
              </a:r>
              <a:r>
                <a:rPr lang="en-US" sz="1800" b="0" strike="noStrike" spc="-1">
                  <a:solidFill>
                    <a:srgbClr val="262626"/>
                  </a:solidFill>
                  <a:latin typeface="휴먼모음T"/>
                  <a:ea typeface="휴먼모음T"/>
                </a:rPr>
                <a:t>TEST</a:t>
              </a:r>
              <a:endParaRPr lang="en-US" sz="18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</p:grpSp>
      <p:grpSp>
        <p:nvGrpSpPr>
          <p:cNvPr id="166" name="그룹 27"/>
          <p:cNvGrpSpPr/>
          <p:nvPr/>
        </p:nvGrpSpPr>
        <p:grpSpPr>
          <a:xfrm>
            <a:off x="11648160" y="6120000"/>
            <a:ext cx="4767480" cy="993960"/>
            <a:chOff x="11648160" y="6120000"/>
            <a:chExt cx="4767480" cy="993960"/>
          </a:xfrm>
        </p:grpSpPr>
        <p:sp>
          <p:nvSpPr>
            <p:cNvPr id="167" name="TextBox 28"/>
            <p:cNvSpPr/>
            <p:nvPr/>
          </p:nvSpPr>
          <p:spPr>
            <a:xfrm>
              <a:off x="11701440" y="6120000"/>
              <a:ext cx="228564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1" strike="noStrike" spc="-1">
                  <a:solidFill>
                    <a:srgbClr val="808080"/>
                  </a:solidFill>
                  <a:latin typeface="Calibri"/>
                </a:rPr>
                <a:t>07.01 ~ 07.02</a:t>
              </a:r>
              <a:endParaRPr lang="en-US" sz="24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168" name="TextBox 30"/>
            <p:cNvSpPr/>
            <p:nvPr/>
          </p:nvSpPr>
          <p:spPr>
            <a:xfrm>
              <a:off x="11648160" y="6750000"/>
              <a:ext cx="476748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ko-KR" sz="1800" b="0" strike="noStrike" spc="-1">
                  <a:solidFill>
                    <a:srgbClr val="262626"/>
                  </a:solidFill>
                  <a:latin typeface="휴먼모음T"/>
                  <a:ea typeface="휴먼모음T"/>
                </a:rPr>
                <a:t>검토</a:t>
              </a:r>
              <a:r>
                <a:rPr lang="en-US" sz="1800" b="0" strike="noStrike" spc="-1">
                  <a:solidFill>
                    <a:srgbClr val="262626"/>
                  </a:solidFill>
                  <a:latin typeface="휴먼모음T"/>
                  <a:ea typeface="휴먼모음T"/>
                </a:rPr>
                <a:t> 및 기능 개선</a:t>
              </a:r>
              <a:endParaRPr lang="en-US" sz="18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</p:grpSp>
      <p:grpSp>
        <p:nvGrpSpPr>
          <p:cNvPr id="169" name="그룹 36"/>
          <p:cNvGrpSpPr/>
          <p:nvPr/>
        </p:nvGrpSpPr>
        <p:grpSpPr>
          <a:xfrm>
            <a:off x="7178760" y="7202520"/>
            <a:ext cx="4767480" cy="993960"/>
            <a:chOff x="7178760" y="7202520"/>
            <a:chExt cx="4767480" cy="993960"/>
          </a:xfrm>
        </p:grpSpPr>
        <p:sp>
          <p:nvSpPr>
            <p:cNvPr id="170" name="TextBox 37"/>
            <p:cNvSpPr/>
            <p:nvPr/>
          </p:nvSpPr>
          <p:spPr>
            <a:xfrm>
              <a:off x="7232040" y="7202520"/>
              <a:ext cx="228564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1" strike="noStrike" spc="-1">
                  <a:solidFill>
                    <a:srgbClr val="808080"/>
                  </a:solidFill>
                  <a:latin typeface="Calibri"/>
                </a:rPr>
                <a:t>07.01 ~ 07.02</a:t>
              </a:r>
              <a:endParaRPr lang="en-US" sz="24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171" name="TextBox 39"/>
            <p:cNvSpPr/>
            <p:nvPr/>
          </p:nvSpPr>
          <p:spPr>
            <a:xfrm>
              <a:off x="7178760" y="7832520"/>
              <a:ext cx="476748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ko-KR" sz="1800" b="0" strike="noStrike" spc="-1">
                  <a:solidFill>
                    <a:srgbClr val="262626"/>
                  </a:solidFill>
                  <a:latin typeface="휴먼모음T"/>
                  <a:ea typeface="휴먼모음T"/>
                </a:rPr>
                <a:t>최종 </a:t>
              </a:r>
              <a:r>
                <a:rPr lang="en-US" sz="1800" b="0" strike="noStrike" spc="-1">
                  <a:solidFill>
                    <a:srgbClr val="262626"/>
                  </a:solidFill>
                  <a:latin typeface="휴먼모음T"/>
                  <a:ea typeface="휴먼모음T"/>
                </a:rPr>
                <a:t>TEST </a:t>
              </a:r>
              <a:r>
                <a:rPr lang="ko-KR" sz="1800" b="0" strike="noStrike" spc="-1">
                  <a:solidFill>
                    <a:srgbClr val="262626"/>
                  </a:solidFill>
                  <a:latin typeface="휴먼모음T"/>
                  <a:ea typeface="휴먼모음T"/>
                </a:rPr>
                <a:t>및 발표자료 작성 </a:t>
              </a:r>
              <a:endParaRPr lang="en-US" sz="18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</p:grpSp>
      <p:grpSp>
        <p:nvGrpSpPr>
          <p:cNvPr id="172" name="그룹 43"/>
          <p:cNvGrpSpPr/>
          <p:nvPr/>
        </p:nvGrpSpPr>
        <p:grpSpPr>
          <a:xfrm>
            <a:off x="11701440" y="8306640"/>
            <a:ext cx="4767480" cy="993960"/>
            <a:chOff x="11701440" y="8306640"/>
            <a:chExt cx="4767480" cy="993960"/>
          </a:xfrm>
        </p:grpSpPr>
        <p:sp>
          <p:nvSpPr>
            <p:cNvPr id="173" name="TextBox 45"/>
            <p:cNvSpPr/>
            <p:nvPr/>
          </p:nvSpPr>
          <p:spPr>
            <a:xfrm>
              <a:off x="11754720" y="8306640"/>
              <a:ext cx="228564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1" strike="noStrike" spc="-1">
                  <a:solidFill>
                    <a:srgbClr val="808080"/>
                  </a:solidFill>
                  <a:latin typeface="Calibri"/>
                </a:rPr>
                <a:t>07.03</a:t>
              </a:r>
              <a:endParaRPr lang="en-US" sz="24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174" name="TextBox 46"/>
            <p:cNvSpPr/>
            <p:nvPr/>
          </p:nvSpPr>
          <p:spPr>
            <a:xfrm>
              <a:off x="11701440" y="8936640"/>
              <a:ext cx="476748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ko-KR" sz="1800" b="0" strike="noStrike" spc="-1">
                  <a:solidFill>
                    <a:srgbClr val="262626"/>
                  </a:solidFill>
                  <a:latin typeface="휴먼모음T"/>
                  <a:ea typeface="휴먼모음T"/>
                </a:rPr>
                <a:t>프로젝트 발표</a:t>
              </a:r>
              <a:endParaRPr lang="en-US" sz="18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</p:grpSp>
      <p:pic>
        <p:nvPicPr>
          <p:cNvPr id="175" name="Object 3"/>
          <p:cNvPicPr/>
          <p:nvPr/>
        </p:nvPicPr>
        <p:blipFill>
          <a:blip r:embed="rId15"/>
          <a:stretch/>
        </p:blipFill>
        <p:spPr>
          <a:xfrm>
            <a:off x="400320" y="619200"/>
            <a:ext cx="1942560" cy="1913760"/>
          </a:xfrm>
          <a:prstGeom prst="rect">
            <a:avLst/>
          </a:prstGeom>
          <a:ln w="0">
            <a:noFill/>
          </a:ln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4CFBD7D-D952-B027-60C0-2B85D6CDC30E}"/>
              </a:ext>
            </a:extLst>
          </p:cNvPr>
          <p:cNvGrpSpPr/>
          <p:nvPr/>
        </p:nvGrpSpPr>
        <p:grpSpPr>
          <a:xfrm>
            <a:off x="590550" y="3203575"/>
            <a:ext cx="3487890" cy="2368359"/>
            <a:chOff x="590550" y="3203575"/>
            <a:chExt cx="2832100" cy="2368359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4704B98D-E951-1B47-5D31-F244BE77B85D}"/>
                </a:ext>
              </a:extLst>
            </p:cNvPr>
            <p:cNvSpPr txBox="1"/>
            <p:nvPr/>
          </p:nvSpPr>
          <p:spPr>
            <a:xfrm>
              <a:off x="600075" y="3203575"/>
              <a:ext cx="2822575" cy="19005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905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031240" algn="l"/>
                </a:tabLst>
                <a:defRPr/>
              </a:pPr>
              <a:r>
                <a:rPr kumimoji="0" lang="en-US" altLang="ko-KR" sz="3100" b="1" i="0" u="none" strike="noStrike" kern="1200" cap="none" spc="-5" normalizeH="0" baseline="0" noProof="0" dirty="0">
                  <a:ln>
                    <a:noFill/>
                  </a:ln>
                  <a:solidFill>
                    <a:srgbClr val="4160FD"/>
                  </a:solidFill>
                  <a:effectLst/>
                  <a:uLnTx/>
                  <a:uFillTx/>
                  <a:latin typeface="하나2.0 M" panose="020B0603000000000000" pitchFamily="50" charset="-127"/>
                  <a:ea typeface="하나2.0 M" panose="020B0603000000000000" pitchFamily="50" charset="-127"/>
                  <a:cs typeface="Arial"/>
                </a:rPr>
                <a:t>2</a:t>
              </a:r>
              <a:r>
                <a:rPr kumimoji="0" lang="en-US" altLang="ko-KR" sz="3100" b="1" i="0" u="none" strike="noStrike" kern="1200" cap="none" spc="0" normalizeH="0" baseline="0" noProof="0" dirty="0">
                  <a:ln>
                    <a:noFill/>
                  </a:ln>
                  <a:solidFill>
                    <a:srgbClr val="4160FD"/>
                  </a:solidFill>
                  <a:effectLst/>
                  <a:uLnTx/>
                  <a:uFillTx/>
                  <a:latin typeface="하나2.0 M" panose="020B0603000000000000" pitchFamily="50" charset="-127"/>
                  <a:ea typeface="하나2.0 M" panose="020B0603000000000000" pitchFamily="50" charset="-127"/>
                  <a:cs typeface="Arial"/>
                </a:rPr>
                <a:t>-</a:t>
              </a:r>
              <a:r>
                <a:rPr lang="en-US" altLang="ko-KR" sz="3100" b="1" spc="-5" dirty="0">
                  <a:solidFill>
                    <a:srgbClr val="4160FD"/>
                  </a:solidFill>
                  <a:latin typeface="하나2.0 M" panose="020B0603000000000000" pitchFamily="50" charset="-127"/>
                  <a:ea typeface="하나2.0 M" panose="020B0603000000000000" pitchFamily="50" charset="-127"/>
                  <a:cs typeface="Arial"/>
                </a:rPr>
                <a:t>1</a:t>
              </a:r>
              <a:r>
                <a:rPr kumimoji="0" lang="en-US" altLang="ko-KR" sz="3100" b="1" i="0" u="none" strike="noStrike" kern="1200" cap="none" spc="0" normalizeH="0" baseline="0" noProof="0" dirty="0">
                  <a:ln>
                    <a:noFill/>
                  </a:ln>
                  <a:solidFill>
                    <a:srgbClr val="4160FD"/>
                  </a:solidFill>
                  <a:effectLst/>
                  <a:uLnTx/>
                  <a:uFillTx/>
                  <a:latin typeface="하나2.0 M" panose="020B0603000000000000" pitchFamily="50" charset="-127"/>
                  <a:ea typeface="하나2.0 M" panose="020B0603000000000000" pitchFamily="50" charset="-127"/>
                  <a:cs typeface="Arial"/>
                </a:rPr>
                <a:t>.</a:t>
              </a:r>
              <a:r>
                <a:rPr kumimoji="0" lang="ko-KR" altLang="en-US" sz="3100" b="1" i="0" u="none" strike="noStrike" kern="1200" cap="none" spc="0" normalizeH="0" baseline="0" noProof="0" dirty="0">
                  <a:ln>
                    <a:noFill/>
                  </a:ln>
                  <a:solidFill>
                    <a:srgbClr val="4160FD"/>
                  </a:solidFill>
                  <a:effectLst/>
                  <a:uLnTx/>
                  <a:uFillTx/>
                  <a:latin typeface="하나2.0 M" panose="020B0603000000000000" pitchFamily="50" charset="-127"/>
                  <a:ea typeface="하나2.0 M" panose="020B0603000000000000" pitchFamily="50" charset="-127"/>
                  <a:cs typeface="Arial"/>
                </a:rPr>
                <a:t> </a:t>
              </a:r>
              <a:r>
                <a:rPr kumimoji="0" lang="ko-KR" altLang="en-US" sz="3100" b="1" i="0" u="none" strike="noStrike" kern="1200" cap="none" spc="0" normalizeH="0" baseline="0" noProof="0" dirty="0">
                  <a:ln>
                    <a:noFill/>
                  </a:ln>
                  <a:solidFill>
                    <a:srgbClr val="4160FD"/>
                  </a:solidFill>
                  <a:effectLst/>
                  <a:uLnTx/>
                  <a:uFillTx/>
                  <a:latin typeface="하나2.0 M" panose="020B0603000000000000" pitchFamily="50" charset="-127"/>
                  <a:ea typeface="하나2.0 M" panose="020B0603000000000000" pitchFamily="50" charset="-127"/>
                  <a:cs typeface="바탕"/>
                </a:rPr>
                <a:t>개발일정</a:t>
              </a:r>
              <a:endParaRPr kumimoji="0" lang="ko-KR" altLang="en-US" sz="3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하나2.0 M" panose="020B0603000000000000" pitchFamily="50" charset="-127"/>
                <a:ea typeface="하나2.0 M" panose="020B0603000000000000" pitchFamily="50" charset="-127"/>
                <a:cs typeface="바탕"/>
              </a:endParaRPr>
            </a:p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805815" algn="l"/>
                </a:tabLst>
              </a:pPr>
              <a:endParaRPr lang="en-US" sz="2600" b="1" spc="-5" dirty="0">
                <a:latin typeface="하나2.0 M" panose="020B0603000000000000" pitchFamily="50" charset="-127"/>
                <a:ea typeface="하나2.0 M" panose="020B0603000000000000" pitchFamily="50" charset="-127"/>
                <a:cs typeface="Arial"/>
              </a:endParaRPr>
            </a:p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805815" algn="l"/>
                </a:tabLst>
              </a:pPr>
              <a:r>
                <a:rPr sz="2600" b="1" spc="-5" dirty="0">
                  <a:latin typeface="하나2.0 M" panose="020B0603000000000000" pitchFamily="50" charset="-127"/>
                  <a:ea typeface="하나2.0 M" panose="020B0603000000000000" pitchFamily="50" charset="-127"/>
                  <a:cs typeface="Arial"/>
                </a:rPr>
                <a:t>2-</a:t>
              </a:r>
              <a:r>
                <a:rPr lang="en-US" sz="2600" b="1" spc="-5" dirty="0">
                  <a:latin typeface="하나2.0 M" panose="020B0603000000000000" pitchFamily="50" charset="-127"/>
                  <a:ea typeface="하나2.0 M" panose="020B0603000000000000" pitchFamily="50" charset="-127"/>
                  <a:cs typeface="Arial"/>
                </a:rPr>
                <a:t>2</a:t>
              </a:r>
              <a:r>
                <a:rPr sz="2600" b="1" spc="-5" dirty="0">
                  <a:latin typeface="하나2.0 M" panose="020B0603000000000000" pitchFamily="50" charset="-127"/>
                  <a:ea typeface="하나2.0 M" panose="020B0603000000000000" pitchFamily="50" charset="-127"/>
                  <a:cs typeface="바탕"/>
                </a:rPr>
                <a:t>.</a:t>
              </a:r>
              <a:r>
                <a:rPr lang="en-US" sz="2600" b="1" spc="-5" dirty="0">
                  <a:latin typeface="하나2.0 M" panose="020B0603000000000000" pitchFamily="50" charset="-127"/>
                  <a:ea typeface="하나2.0 M" panose="020B0603000000000000" pitchFamily="50" charset="-127"/>
                  <a:cs typeface="바탕"/>
                </a:rPr>
                <a:t> </a:t>
              </a:r>
              <a:r>
                <a:rPr sz="2600" b="1" dirty="0" err="1">
                  <a:latin typeface="하나2.0 M" panose="020B0603000000000000" pitchFamily="50" charset="-127"/>
                  <a:ea typeface="하나2.0 M" panose="020B0603000000000000" pitchFamily="50" charset="-127"/>
                  <a:cs typeface="바탕"/>
                </a:rPr>
                <a:t>개발</a:t>
              </a:r>
              <a:r>
                <a:rPr lang="ko-KR" altLang="en-US" sz="2600" b="1" dirty="0">
                  <a:latin typeface="하나2.0 M" panose="020B0603000000000000" pitchFamily="50" charset="-127"/>
                  <a:ea typeface="하나2.0 M" panose="020B0603000000000000" pitchFamily="50" charset="-127"/>
                  <a:cs typeface="바탕"/>
                </a:rPr>
                <a:t>환경</a:t>
              </a:r>
              <a:endParaRPr sz="2600" b="1" dirty="0">
                <a:latin typeface="하나2.0 M" panose="020B0603000000000000" pitchFamily="50" charset="-127"/>
                <a:ea typeface="하나2.0 M" panose="020B0603000000000000" pitchFamily="50" charset="-127"/>
                <a:cs typeface="바탕"/>
              </a:endParaRPr>
            </a:p>
            <a:p>
              <a:pPr>
                <a:lnSpc>
                  <a:spcPct val="100000"/>
                </a:lnSpc>
                <a:spcBef>
                  <a:spcPts val="35"/>
                </a:spcBef>
              </a:pPr>
              <a:endParaRPr sz="3400" b="1" dirty="0">
                <a:latin typeface="하나2.0 M" panose="020B0603000000000000" pitchFamily="50" charset="-127"/>
                <a:ea typeface="하나2.0 M" panose="020B0603000000000000" pitchFamily="50" charset="-127"/>
                <a:cs typeface="바탕"/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D93EA01A-2043-FAF7-8A6A-85CB76310464}"/>
                </a:ext>
              </a:extLst>
            </p:cNvPr>
            <p:cNvSpPr txBox="1"/>
            <p:nvPr/>
          </p:nvSpPr>
          <p:spPr>
            <a:xfrm>
              <a:off x="590550" y="5150294"/>
              <a:ext cx="2030095" cy="4216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600" b="1" spc="-5" dirty="0">
                  <a:latin typeface="하나2.0 M" panose="020B0603000000000000" pitchFamily="50" charset="-127"/>
                  <a:ea typeface="하나2.0 M" panose="020B0603000000000000" pitchFamily="50" charset="-127"/>
                  <a:cs typeface="Arial"/>
                </a:rPr>
                <a:t>2-3</a:t>
              </a:r>
              <a:r>
                <a:rPr sz="2600" b="1" spc="-5" dirty="0">
                  <a:latin typeface="하나2.0 M" panose="020B0603000000000000" pitchFamily="50" charset="-127"/>
                  <a:ea typeface="하나2.0 M" panose="020B0603000000000000" pitchFamily="50" charset="-127"/>
                  <a:cs typeface="바탕"/>
                </a:rPr>
                <a:t>.</a:t>
              </a:r>
              <a:r>
                <a:rPr lang="en-US" sz="2600" b="1" spc="-80" dirty="0">
                  <a:latin typeface="하나2.0 M" panose="020B0603000000000000" pitchFamily="50" charset="-127"/>
                  <a:ea typeface="하나2.0 M" panose="020B0603000000000000" pitchFamily="50" charset="-127"/>
                  <a:cs typeface="바탕"/>
                </a:rPr>
                <a:t> </a:t>
              </a:r>
              <a:r>
                <a:rPr sz="2600" b="1" dirty="0" err="1">
                  <a:latin typeface="하나2.0 M" panose="020B0603000000000000" pitchFamily="50" charset="-127"/>
                  <a:ea typeface="하나2.0 M" panose="020B0603000000000000" pitchFamily="50" charset="-127"/>
                  <a:cs typeface="바탕"/>
                </a:rPr>
                <a:t>개인역할</a:t>
              </a:r>
              <a:endParaRPr sz="2600" b="1" dirty="0">
                <a:latin typeface="하나2.0 M" panose="020B0603000000000000" pitchFamily="50" charset="-127"/>
                <a:ea typeface="하나2.0 M" panose="020B0603000000000000" pitchFamily="50" charset="-127"/>
                <a:cs typeface="바탕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24"/>
          <p:cNvPicPr/>
          <p:nvPr/>
        </p:nvPicPr>
        <p:blipFill>
          <a:blip r:embed="rId2"/>
          <a:stretch/>
        </p:blipFill>
        <p:spPr>
          <a:xfrm>
            <a:off x="13317840" y="4249440"/>
            <a:ext cx="2610000" cy="2610000"/>
          </a:xfrm>
          <a:prstGeom prst="rect">
            <a:avLst/>
          </a:prstGeom>
          <a:ln w="0">
            <a:noFill/>
          </a:ln>
        </p:spPr>
      </p:pic>
      <p:pic>
        <p:nvPicPr>
          <p:cNvPr id="177" name="Picture 22" descr="post-thumbnail"/>
          <p:cNvPicPr/>
          <p:nvPr/>
        </p:nvPicPr>
        <p:blipFill>
          <a:blip r:embed="rId3"/>
          <a:stretch/>
        </p:blipFill>
        <p:spPr>
          <a:xfrm>
            <a:off x="4420015" y="3438816"/>
            <a:ext cx="5276503" cy="1762560"/>
          </a:xfrm>
          <a:prstGeom prst="rect">
            <a:avLst/>
          </a:prstGeom>
          <a:ln w="0">
            <a:noFill/>
          </a:ln>
        </p:spPr>
      </p:pic>
      <p:pic>
        <p:nvPicPr>
          <p:cNvPr id="178" name="Picture 10"/>
          <p:cNvPicPr/>
          <p:nvPr/>
        </p:nvPicPr>
        <p:blipFill>
          <a:blip r:embed="rId4"/>
          <a:stretch/>
        </p:blipFill>
        <p:spPr>
          <a:xfrm>
            <a:off x="9448920" y="7289640"/>
            <a:ext cx="3445920" cy="672840"/>
          </a:xfrm>
          <a:prstGeom prst="rect">
            <a:avLst/>
          </a:prstGeom>
          <a:ln w="0">
            <a:noFill/>
          </a:ln>
        </p:spPr>
      </p:pic>
      <p:pic>
        <p:nvPicPr>
          <p:cNvPr id="179" name="그림 8"/>
          <p:cNvPicPr/>
          <p:nvPr/>
        </p:nvPicPr>
        <p:blipFill>
          <a:blip r:embed="rId5"/>
          <a:stretch/>
        </p:blipFill>
        <p:spPr>
          <a:xfrm>
            <a:off x="7360625" y="4928665"/>
            <a:ext cx="2824042" cy="1921944"/>
          </a:xfrm>
          <a:prstGeom prst="rect">
            <a:avLst/>
          </a:prstGeom>
          <a:ln w="0">
            <a:noFill/>
          </a:ln>
        </p:spPr>
      </p:pic>
      <p:grpSp>
        <p:nvGrpSpPr>
          <p:cNvPr id="180" name="그룹 1029"/>
          <p:cNvGrpSpPr/>
          <p:nvPr/>
        </p:nvGrpSpPr>
        <p:grpSpPr>
          <a:xfrm>
            <a:off x="6256023" y="5201376"/>
            <a:ext cx="1146097" cy="1151640"/>
            <a:chOff x="10552320" y="5533560"/>
            <a:chExt cx="1219320" cy="1235160"/>
          </a:xfrm>
        </p:grpSpPr>
        <p:pic>
          <p:nvPicPr>
            <p:cNvPr id="181" name="Object 95"/>
            <p:cNvPicPr/>
            <p:nvPr/>
          </p:nvPicPr>
          <p:blipFill>
            <a:blip r:embed="rId6"/>
            <a:stretch/>
          </p:blipFill>
          <p:spPr>
            <a:xfrm>
              <a:off x="10552320" y="5533560"/>
              <a:ext cx="1219320" cy="12351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84" name="Object 7"/>
          <p:cNvPicPr/>
          <p:nvPr/>
        </p:nvPicPr>
        <p:blipFill>
          <a:blip r:embed="rId7"/>
          <a:stretch/>
        </p:blipFill>
        <p:spPr>
          <a:xfrm>
            <a:off x="5388120" y="961200"/>
            <a:ext cx="3123360" cy="1342440"/>
          </a:xfrm>
          <a:prstGeom prst="rect">
            <a:avLst/>
          </a:prstGeom>
          <a:ln w="0">
            <a:noFill/>
          </a:ln>
        </p:spPr>
      </p:pic>
      <p:grpSp>
        <p:nvGrpSpPr>
          <p:cNvPr id="185" name="그룹 1003"/>
          <p:cNvGrpSpPr/>
          <p:nvPr/>
        </p:nvGrpSpPr>
        <p:grpSpPr>
          <a:xfrm>
            <a:off x="5378040" y="2356560"/>
            <a:ext cx="12449880" cy="42840"/>
            <a:chOff x="5378040" y="2356560"/>
            <a:chExt cx="12449880" cy="42840"/>
          </a:xfrm>
        </p:grpSpPr>
        <p:pic>
          <p:nvPicPr>
            <p:cNvPr id="186" name="Object 9"/>
            <p:cNvPicPr/>
            <p:nvPr/>
          </p:nvPicPr>
          <p:blipFill>
            <a:blip r:embed="rId8"/>
            <a:stretch/>
          </p:blipFill>
          <p:spPr>
            <a:xfrm>
              <a:off x="5378040" y="2356560"/>
              <a:ext cx="12449880" cy="42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87" name="그룹 1004"/>
          <p:cNvGrpSpPr/>
          <p:nvPr/>
        </p:nvGrpSpPr>
        <p:grpSpPr>
          <a:xfrm>
            <a:off x="5358240" y="639720"/>
            <a:ext cx="12520080" cy="313200"/>
            <a:chOff x="5358240" y="639720"/>
            <a:chExt cx="12520080" cy="313200"/>
          </a:xfrm>
        </p:grpSpPr>
        <p:pic>
          <p:nvPicPr>
            <p:cNvPr id="188" name="Object 12"/>
            <p:cNvPicPr/>
            <p:nvPr/>
          </p:nvPicPr>
          <p:blipFill>
            <a:blip r:embed="rId9"/>
            <a:stretch/>
          </p:blipFill>
          <p:spPr>
            <a:xfrm>
              <a:off x="5358240" y="639720"/>
              <a:ext cx="12520080" cy="3132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89" name="그룹 1005"/>
          <p:cNvGrpSpPr/>
          <p:nvPr/>
        </p:nvGrpSpPr>
        <p:grpSpPr>
          <a:xfrm>
            <a:off x="5107680" y="608040"/>
            <a:ext cx="42840" cy="9271440"/>
            <a:chOff x="5107680" y="608040"/>
            <a:chExt cx="42840" cy="9271440"/>
          </a:xfrm>
        </p:grpSpPr>
        <p:pic>
          <p:nvPicPr>
            <p:cNvPr id="190" name="Object 15"/>
            <p:cNvPicPr/>
            <p:nvPr/>
          </p:nvPicPr>
          <p:blipFill>
            <a:blip r:embed="rId10"/>
            <a:stretch/>
          </p:blipFill>
          <p:spPr>
            <a:xfrm rot="5400000">
              <a:off x="493200" y="5222160"/>
              <a:ext cx="9271440" cy="42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91" name="그룹 1007"/>
          <p:cNvGrpSpPr/>
          <p:nvPr/>
        </p:nvGrpSpPr>
        <p:grpSpPr>
          <a:xfrm>
            <a:off x="8897456" y="3773482"/>
            <a:ext cx="1073160" cy="1399320"/>
            <a:chOff x="10671480" y="3722040"/>
            <a:chExt cx="1073160" cy="1399320"/>
          </a:xfrm>
        </p:grpSpPr>
        <p:pic>
          <p:nvPicPr>
            <p:cNvPr id="192" name="Object 21"/>
            <p:cNvPicPr/>
            <p:nvPr/>
          </p:nvPicPr>
          <p:blipFill>
            <a:blip r:embed="rId11"/>
            <a:stretch/>
          </p:blipFill>
          <p:spPr>
            <a:xfrm>
              <a:off x="10671480" y="3722040"/>
              <a:ext cx="1073160" cy="13993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93" name="Object 32"/>
          <p:cNvPicPr/>
          <p:nvPr/>
        </p:nvPicPr>
        <p:blipFill>
          <a:blip r:embed="rId12"/>
          <a:stretch/>
        </p:blipFill>
        <p:spPr>
          <a:xfrm>
            <a:off x="5717880" y="2533320"/>
            <a:ext cx="3419280" cy="1151640"/>
          </a:xfrm>
          <a:prstGeom prst="rect">
            <a:avLst/>
          </a:prstGeom>
          <a:ln w="0">
            <a:noFill/>
          </a:ln>
        </p:spPr>
      </p:pic>
      <p:pic>
        <p:nvPicPr>
          <p:cNvPr id="194" name="Object 33"/>
          <p:cNvPicPr/>
          <p:nvPr/>
        </p:nvPicPr>
        <p:blipFill>
          <a:blip r:embed="rId13"/>
          <a:stretch/>
        </p:blipFill>
        <p:spPr>
          <a:xfrm>
            <a:off x="5725080" y="6743880"/>
            <a:ext cx="3661920" cy="1151640"/>
          </a:xfrm>
          <a:prstGeom prst="rect">
            <a:avLst/>
          </a:prstGeom>
          <a:ln w="0">
            <a:noFill/>
          </a:ln>
        </p:spPr>
      </p:pic>
      <p:pic>
        <p:nvPicPr>
          <p:cNvPr id="195" name="Object 35"/>
          <p:cNvPicPr/>
          <p:nvPr/>
        </p:nvPicPr>
        <p:blipFill>
          <a:blip r:embed="rId14"/>
          <a:stretch/>
        </p:blipFill>
        <p:spPr>
          <a:xfrm>
            <a:off x="1878840" y="1467720"/>
            <a:ext cx="2199600" cy="656640"/>
          </a:xfrm>
          <a:prstGeom prst="rect">
            <a:avLst/>
          </a:prstGeom>
          <a:ln w="0">
            <a:noFill/>
          </a:ln>
        </p:spPr>
      </p:pic>
      <p:grpSp>
        <p:nvGrpSpPr>
          <p:cNvPr id="196" name="그룹 1011"/>
          <p:cNvGrpSpPr/>
          <p:nvPr/>
        </p:nvGrpSpPr>
        <p:grpSpPr>
          <a:xfrm>
            <a:off x="423360" y="2221560"/>
            <a:ext cx="4407120" cy="313200"/>
            <a:chOff x="423360" y="2221560"/>
            <a:chExt cx="4407120" cy="313200"/>
          </a:xfrm>
        </p:grpSpPr>
        <p:pic>
          <p:nvPicPr>
            <p:cNvPr id="197" name="Object 39"/>
            <p:cNvPicPr/>
            <p:nvPr/>
          </p:nvPicPr>
          <p:blipFill>
            <a:blip r:embed="rId15"/>
            <a:stretch/>
          </p:blipFill>
          <p:spPr>
            <a:xfrm>
              <a:off x="423360" y="2221560"/>
              <a:ext cx="4407120" cy="3132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98" name="그룹 1019"/>
          <p:cNvGrpSpPr/>
          <p:nvPr/>
        </p:nvGrpSpPr>
        <p:grpSpPr>
          <a:xfrm>
            <a:off x="9835920" y="8272440"/>
            <a:ext cx="1278000" cy="1278000"/>
            <a:chOff x="9835920" y="8272440"/>
            <a:chExt cx="1278000" cy="1278000"/>
          </a:xfrm>
        </p:grpSpPr>
        <p:pic>
          <p:nvPicPr>
            <p:cNvPr id="199" name="Object 65"/>
            <p:cNvPicPr/>
            <p:nvPr/>
          </p:nvPicPr>
          <p:blipFill>
            <a:blip r:embed="rId16"/>
            <a:stretch/>
          </p:blipFill>
          <p:spPr>
            <a:xfrm>
              <a:off x="9835920" y="8272440"/>
              <a:ext cx="1278000" cy="12780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00" name="그룹 1020"/>
          <p:cNvGrpSpPr/>
          <p:nvPr/>
        </p:nvGrpSpPr>
        <p:grpSpPr>
          <a:xfrm>
            <a:off x="5911920" y="8124120"/>
            <a:ext cx="1102680" cy="1509840"/>
            <a:chOff x="5911920" y="8124120"/>
            <a:chExt cx="1102680" cy="1509840"/>
          </a:xfrm>
        </p:grpSpPr>
        <p:pic>
          <p:nvPicPr>
            <p:cNvPr id="201" name="Object 68"/>
            <p:cNvPicPr/>
            <p:nvPr/>
          </p:nvPicPr>
          <p:blipFill>
            <a:blip r:embed="rId17"/>
            <a:stretch/>
          </p:blipFill>
          <p:spPr>
            <a:xfrm>
              <a:off x="5911920" y="8124120"/>
              <a:ext cx="1102680" cy="1509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02" name="그룹 1021"/>
          <p:cNvGrpSpPr/>
          <p:nvPr/>
        </p:nvGrpSpPr>
        <p:grpSpPr>
          <a:xfrm>
            <a:off x="7116120" y="8121960"/>
            <a:ext cx="1099080" cy="1509840"/>
            <a:chOff x="7116120" y="8121960"/>
            <a:chExt cx="1099080" cy="1509840"/>
          </a:xfrm>
        </p:grpSpPr>
        <p:pic>
          <p:nvPicPr>
            <p:cNvPr id="203" name="Object 71"/>
            <p:cNvPicPr/>
            <p:nvPr/>
          </p:nvPicPr>
          <p:blipFill>
            <a:blip r:embed="rId18"/>
            <a:stretch/>
          </p:blipFill>
          <p:spPr>
            <a:xfrm>
              <a:off x="7116120" y="8121960"/>
              <a:ext cx="1099080" cy="1509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04" name="그룹 1022"/>
          <p:cNvGrpSpPr/>
          <p:nvPr/>
        </p:nvGrpSpPr>
        <p:grpSpPr>
          <a:xfrm>
            <a:off x="8243640" y="8121960"/>
            <a:ext cx="1399680" cy="1507320"/>
            <a:chOff x="8243640" y="8121960"/>
            <a:chExt cx="1399680" cy="1507320"/>
          </a:xfrm>
        </p:grpSpPr>
        <p:pic>
          <p:nvPicPr>
            <p:cNvPr id="205" name="Object 74"/>
            <p:cNvPicPr/>
            <p:nvPr/>
          </p:nvPicPr>
          <p:blipFill>
            <a:blip r:embed="rId19"/>
            <a:stretch/>
          </p:blipFill>
          <p:spPr>
            <a:xfrm>
              <a:off x="8243640" y="8121960"/>
              <a:ext cx="1399680" cy="15073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06" name="그룹 1026"/>
          <p:cNvGrpSpPr/>
          <p:nvPr/>
        </p:nvGrpSpPr>
        <p:grpSpPr>
          <a:xfrm>
            <a:off x="10067115" y="4017618"/>
            <a:ext cx="1753097" cy="1940059"/>
            <a:chOff x="8731080" y="3581640"/>
            <a:chExt cx="1519560" cy="1704240"/>
          </a:xfrm>
        </p:grpSpPr>
        <p:pic>
          <p:nvPicPr>
            <p:cNvPr id="207" name="Object 86"/>
            <p:cNvPicPr/>
            <p:nvPr/>
          </p:nvPicPr>
          <p:blipFill>
            <a:blip r:embed="rId20"/>
            <a:stretch/>
          </p:blipFill>
          <p:spPr>
            <a:xfrm>
              <a:off x="8731080" y="3581640"/>
              <a:ext cx="1519560" cy="17042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08" name="Object 97"/>
          <p:cNvPicPr/>
          <p:nvPr/>
        </p:nvPicPr>
        <p:blipFill>
          <a:blip r:embed="rId21"/>
          <a:stretch/>
        </p:blipFill>
        <p:spPr>
          <a:xfrm>
            <a:off x="13561200" y="3238560"/>
            <a:ext cx="2061000" cy="1151640"/>
          </a:xfrm>
          <a:prstGeom prst="rect">
            <a:avLst/>
          </a:prstGeom>
          <a:ln w="0">
            <a:noFill/>
          </a:ln>
        </p:spPr>
      </p:pic>
      <p:pic>
        <p:nvPicPr>
          <p:cNvPr id="209" name="Picture 12" descr="etc-image-0"/>
          <p:cNvPicPr/>
          <p:nvPr/>
        </p:nvPicPr>
        <p:blipFill>
          <a:blip r:embed="rId22"/>
          <a:stretch/>
        </p:blipFill>
        <p:spPr>
          <a:xfrm>
            <a:off x="11201400" y="8267760"/>
            <a:ext cx="1360800" cy="1360800"/>
          </a:xfrm>
          <a:prstGeom prst="rect">
            <a:avLst/>
          </a:prstGeom>
          <a:ln w="0">
            <a:noFill/>
          </a:ln>
        </p:spPr>
      </p:pic>
      <p:pic>
        <p:nvPicPr>
          <p:cNvPr id="210" name="Picture 14" descr="post-thumbnail"/>
          <p:cNvPicPr/>
          <p:nvPr/>
        </p:nvPicPr>
        <p:blipFill>
          <a:blip r:embed="rId23"/>
          <a:stretch/>
        </p:blipFill>
        <p:spPr>
          <a:xfrm>
            <a:off x="15731280" y="4452120"/>
            <a:ext cx="2369880" cy="2369880"/>
          </a:xfrm>
          <a:prstGeom prst="rect">
            <a:avLst/>
          </a:prstGeom>
          <a:ln w="0">
            <a:noFill/>
          </a:ln>
        </p:spPr>
      </p:pic>
      <p:pic>
        <p:nvPicPr>
          <p:cNvPr id="211" name="Picture 20"/>
          <p:cNvPicPr/>
          <p:nvPr/>
        </p:nvPicPr>
        <p:blipFill>
          <a:blip r:embed="rId24"/>
          <a:stretch/>
        </p:blipFill>
        <p:spPr>
          <a:xfrm>
            <a:off x="13768920" y="7049880"/>
            <a:ext cx="1370160" cy="1370160"/>
          </a:xfrm>
          <a:prstGeom prst="rect">
            <a:avLst/>
          </a:prstGeom>
          <a:ln w="0">
            <a:noFill/>
          </a:ln>
        </p:spPr>
      </p:pic>
      <p:pic>
        <p:nvPicPr>
          <p:cNvPr id="212" name="Picture 2" descr="SMTP.com Pricing 2024"/>
          <p:cNvPicPr/>
          <p:nvPr/>
        </p:nvPicPr>
        <p:blipFill>
          <a:blip r:embed="rId25"/>
          <a:stretch/>
        </p:blipFill>
        <p:spPr>
          <a:xfrm>
            <a:off x="15428160" y="6859800"/>
            <a:ext cx="2610000" cy="1370160"/>
          </a:xfrm>
          <a:prstGeom prst="rect">
            <a:avLst/>
          </a:prstGeom>
          <a:ln w="0">
            <a:noFill/>
          </a:ln>
        </p:spPr>
      </p:pic>
      <p:grpSp>
        <p:nvGrpSpPr>
          <p:cNvPr id="213" name="그룹 1003"/>
          <p:cNvGrpSpPr/>
          <p:nvPr/>
        </p:nvGrpSpPr>
        <p:grpSpPr>
          <a:xfrm>
            <a:off x="13187520" y="2553120"/>
            <a:ext cx="71280" cy="7327080"/>
            <a:chOff x="13187520" y="2553120"/>
            <a:chExt cx="71280" cy="7327080"/>
          </a:xfrm>
        </p:grpSpPr>
        <p:pic>
          <p:nvPicPr>
            <p:cNvPr id="214" name="Object 9"/>
            <p:cNvPicPr/>
            <p:nvPr/>
          </p:nvPicPr>
          <p:blipFill>
            <a:blip r:embed="rId8"/>
            <a:stretch/>
          </p:blipFill>
          <p:spPr>
            <a:xfrm rot="5400000" flipH="1">
              <a:off x="9559440" y="6180840"/>
              <a:ext cx="7327080" cy="712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15" name="Object 3"/>
          <p:cNvPicPr/>
          <p:nvPr/>
        </p:nvPicPr>
        <p:blipFill>
          <a:blip r:embed="rId26"/>
          <a:stretch/>
        </p:blipFill>
        <p:spPr>
          <a:xfrm>
            <a:off x="400320" y="619200"/>
            <a:ext cx="1942560" cy="1913760"/>
          </a:xfrm>
          <a:prstGeom prst="rect">
            <a:avLst/>
          </a:prstGeom>
          <a:ln w="0">
            <a:noFill/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5FC80B0-9164-DD2C-5E61-1B9287706A72}"/>
              </a:ext>
            </a:extLst>
          </p:cNvPr>
          <p:cNvGrpSpPr/>
          <p:nvPr/>
        </p:nvGrpSpPr>
        <p:grpSpPr>
          <a:xfrm>
            <a:off x="590550" y="3203575"/>
            <a:ext cx="3487890" cy="2368359"/>
            <a:chOff x="590550" y="3203575"/>
            <a:chExt cx="2832100" cy="2368359"/>
          </a:xfrm>
        </p:grpSpPr>
        <p:sp>
          <p:nvSpPr>
            <p:cNvPr id="3" name="object 4">
              <a:extLst>
                <a:ext uri="{FF2B5EF4-FFF2-40B4-BE49-F238E27FC236}">
                  <a16:creationId xmlns:a16="http://schemas.microsoft.com/office/drawing/2014/main" id="{8C3FB131-C82E-63ED-AFAD-89082B2640A3}"/>
                </a:ext>
              </a:extLst>
            </p:cNvPr>
            <p:cNvSpPr txBox="1"/>
            <p:nvPr/>
          </p:nvSpPr>
          <p:spPr>
            <a:xfrm>
              <a:off x="600075" y="3203575"/>
              <a:ext cx="2822575" cy="141320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805815" algn="l"/>
                </a:tabLst>
              </a:pPr>
              <a:r>
                <a:rPr sz="2600" b="1" spc="-5" dirty="0">
                  <a:latin typeface="하나2.0 M" panose="020B0603000000000000" pitchFamily="50" charset="-127"/>
                  <a:ea typeface="하나2.0 M" panose="020B0603000000000000" pitchFamily="50" charset="-127"/>
                  <a:cs typeface="Arial"/>
                </a:rPr>
                <a:t>2-1</a:t>
              </a:r>
              <a:r>
                <a:rPr sz="2600" b="1" spc="-5" dirty="0">
                  <a:latin typeface="하나2.0 M" panose="020B0603000000000000" pitchFamily="50" charset="-127"/>
                  <a:ea typeface="하나2.0 M" panose="020B0603000000000000" pitchFamily="50" charset="-127"/>
                  <a:cs typeface="바탕"/>
                </a:rPr>
                <a:t>.</a:t>
              </a:r>
              <a:r>
                <a:rPr lang="en-US" sz="2600" b="1" spc="-5" dirty="0">
                  <a:latin typeface="하나2.0 M" panose="020B0603000000000000" pitchFamily="50" charset="-127"/>
                  <a:ea typeface="하나2.0 M" panose="020B0603000000000000" pitchFamily="50" charset="-127"/>
                  <a:cs typeface="바탕"/>
                </a:rPr>
                <a:t> </a:t>
              </a:r>
              <a:r>
                <a:rPr sz="2600" b="1" dirty="0" err="1">
                  <a:latin typeface="하나2.0 M" panose="020B0603000000000000" pitchFamily="50" charset="-127"/>
                  <a:ea typeface="하나2.0 M" panose="020B0603000000000000" pitchFamily="50" charset="-127"/>
                  <a:cs typeface="바탕"/>
                </a:rPr>
                <a:t>개발일정</a:t>
              </a:r>
              <a:endParaRPr sz="2600" b="1" dirty="0">
                <a:latin typeface="하나2.0 M" panose="020B0603000000000000" pitchFamily="50" charset="-127"/>
                <a:ea typeface="하나2.0 M" panose="020B0603000000000000" pitchFamily="50" charset="-127"/>
                <a:cs typeface="바탕"/>
              </a:endParaRPr>
            </a:p>
            <a:p>
              <a:pPr>
                <a:lnSpc>
                  <a:spcPct val="100000"/>
                </a:lnSpc>
                <a:spcBef>
                  <a:spcPts val="35"/>
                </a:spcBef>
              </a:pPr>
              <a:endParaRPr sz="3400" b="1" dirty="0">
                <a:latin typeface="하나2.0 M" panose="020B0603000000000000" pitchFamily="50" charset="-127"/>
                <a:ea typeface="하나2.0 M" panose="020B0603000000000000" pitchFamily="50" charset="-127"/>
                <a:cs typeface="바탕"/>
              </a:endParaRPr>
            </a:p>
            <a:p>
              <a:pPr marL="19050">
                <a:lnSpc>
                  <a:spcPct val="100000"/>
                </a:lnSpc>
                <a:tabLst>
                  <a:tab pos="1031240" algn="l"/>
                </a:tabLst>
              </a:pPr>
              <a:r>
                <a:rPr sz="3100" b="1" spc="-5" dirty="0">
                  <a:solidFill>
                    <a:srgbClr val="4160FD"/>
                  </a:solidFill>
                  <a:latin typeface="하나2.0 M" panose="020B0603000000000000" pitchFamily="50" charset="-127"/>
                  <a:ea typeface="하나2.0 M" panose="020B0603000000000000" pitchFamily="50" charset="-127"/>
                  <a:cs typeface="Arial"/>
                </a:rPr>
                <a:t>2</a:t>
              </a:r>
              <a:r>
                <a:rPr sz="3100" b="1" dirty="0">
                  <a:solidFill>
                    <a:srgbClr val="4160FD"/>
                  </a:solidFill>
                  <a:latin typeface="하나2.0 M" panose="020B0603000000000000" pitchFamily="50" charset="-127"/>
                  <a:ea typeface="하나2.0 M" panose="020B0603000000000000" pitchFamily="50" charset="-127"/>
                  <a:cs typeface="Arial"/>
                </a:rPr>
                <a:t>-</a:t>
              </a:r>
              <a:r>
                <a:rPr sz="3100" b="1" spc="-5" dirty="0">
                  <a:solidFill>
                    <a:srgbClr val="4160FD"/>
                  </a:solidFill>
                  <a:latin typeface="하나2.0 M" panose="020B0603000000000000" pitchFamily="50" charset="-127"/>
                  <a:ea typeface="하나2.0 M" panose="020B0603000000000000" pitchFamily="50" charset="-127"/>
                  <a:cs typeface="Arial"/>
                </a:rPr>
                <a:t>2</a:t>
              </a:r>
              <a:r>
                <a:rPr sz="3100" b="1" dirty="0">
                  <a:solidFill>
                    <a:srgbClr val="4160FD"/>
                  </a:solidFill>
                  <a:latin typeface="하나2.0 M" panose="020B0603000000000000" pitchFamily="50" charset="-127"/>
                  <a:ea typeface="하나2.0 M" panose="020B0603000000000000" pitchFamily="50" charset="-127"/>
                  <a:cs typeface="Arial"/>
                </a:rPr>
                <a:t>.</a:t>
              </a:r>
              <a:r>
                <a:rPr lang="en-US" sz="3100" b="1" dirty="0">
                  <a:solidFill>
                    <a:srgbClr val="4160FD"/>
                  </a:solidFill>
                  <a:latin typeface="하나2.0 M" panose="020B0603000000000000" pitchFamily="50" charset="-127"/>
                  <a:ea typeface="하나2.0 M" panose="020B0603000000000000" pitchFamily="50" charset="-127"/>
                  <a:cs typeface="Arial"/>
                </a:rPr>
                <a:t> </a:t>
              </a:r>
              <a:r>
                <a:rPr sz="3100" b="1" dirty="0" err="1">
                  <a:solidFill>
                    <a:srgbClr val="4160FD"/>
                  </a:solidFill>
                  <a:latin typeface="하나2.0 M" panose="020B0603000000000000" pitchFamily="50" charset="-127"/>
                  <a:ea typeface="하나2.0 M" panose="020B0603000000000000" pitchFamily="50" charset="-127"/>
                  <a:cs typeface="바탕"/>
                </a:rPr>
                <a:t>개발환경</a:t>
              </a:r>
              <a:endParaRPr sz="3100" b="1" dirty="0">
                <a:latin typeface="하나2.0 M" panose="020B0603000000000000" pitchFamily="50" charset="-127"/>
                <a:ea typeface="하나2.0 M" panose="020B0603000000000000" pitchFamily="50" charset="-127"/>
                <a:cs typeface="바탕"/>
              </a:endParaRPr>
            </a:p>
          </p:txBody>
        </p:sp>
        <p:sp>
          <p:nvSpPr>
            <p:cNvPr id="4" name="object 5">
              <a:extLst>
                <a:ext uri="{FF2B5EF4-FFF2-40B4-BE49-F238E27FC236}">
                  <a16:creationId xmlns:a16="http://schemas.microsoft.com/office/drawing/2014/main" id="{EF52008C-535A-0A6F-2B49-0BD27E25B0B5}"/>
                </a:ext>
              </a:extLst>
            </p:cNvPr>
            <p:cNvSpPr txBox="1"/>
            <p:nvPr/>
          </p:nvSpPr>
          <p:spPr>
            <a:xfrm>
              <a:off x="590550" y="5150294"/>
              <a:ext cx="2030095" cy="4216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600" b="1" spc="-5" dirty="0">
                  <a:latin typeface="하나2.0 M" panose="020B0603000000000000" pitchFamily="50" charset="-127"/>
                  <a:ea typeface="하나2.0 M" panose="020B0603000000000000" pitchFamily="50" charset="-127"/>
                  <a:cs typeface="Arial"/>
                </a:rPr>
                <a:t>2-3</a:t>
              </a:r>
              <a:r>
                <a:rPr sz="2600" b="1" spc="-5" dirty="0">
                  <a:latin typeface="하나2.0 M" panose="020B0603000000000000" pitchFamily="50" charset="-127"/>
                  <a:ea typeface="하나2.0 M" panose="020B0603000000000000" pitchFamily="50" charset="-127"/>
                  <a:cs typeface="바탕"/>
                </a:rPr>
                <a:t>.</a:t>
              </a:r>
              <a:r>
                <a:rPr lang="en-US" sz="2600" b="1" spc="-80" dirty="0">
                  <a:latin typeface="하나2.0 M" panose="020B0603000000000000" pitchFamily="50" charset="-127"/>
                  <a:ea typeface="하나2.0 M" panose="020B0603000000000000" pitchFamily="50" charset="-127"/>
                  <a:cs typeface="바탕"/>
                </a:rPr>
                <a:t> </a:t>
              </a:r>
              <a:r>
                <a:rPr sz="2600" b="1" dirty="0" err="1">
                  <a:latin typeface="하나2.0 M" panose="020B0603000000000000" pitchFamily="50" charset="-127"/>
                  <a:ea typeface="하나2.0 M" panose="020B0603000000000000" pitchFamily="50" charset="-127"/>
                  <a:cs typeface="바탕"/>
                </a:rPr>
                <a:t>개인역할</a:t>
              </a:r>
              <a:endParaRPr sz="2600" b="1" dirty="0">
                <a:latin typeface="하나2.0 M" panose="020B0603000000000000" pitchFamily="50" charset="-127"/>
                <a:ea typeface="하나2.0 M" panose="020B0603000000000000" pitchFamily="50" charset="-127"/>
                <a:cs typeface="바탕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Object 2"/>
          <p:cNvPicPr/>
          <p:nvPr/>
        </p:nvPicPr>
        <p:blipFill>
          <a:blip r:embed="rId2"/>
          <a:stretch/>
        </p:blipFill>
        <p:spPr>
          <a:xfrm>
            <a:off x="1878840" y="1467720"/>
            <a:ext cx="2199600" cy="656640"/>
          </a:xfrm>
          <a:prstGeom prst="rect">
            <a:avLst/>
          </a:prstGeom>
          <a:ln w="0">
            <a:noFill/>
          </a:ln>
        </p:spPr>
      </p:pic>
      <p:grpSp>
        <p:nvGrpSpPr>
          <p:cNvPr id="217" name="그룹 1003"/>
          <p:cNvGrpSpPr/>
          <p:nvPr/>
        </p:nvGrpSpPr>
        <p:grpSpPr>
          <a:xfrm>
            <a:off x="423360" y="2221560"/>
            <a:ext cx="4407120" cy="313200"/>
            <a:chOff x="423360" y="2221560"/>
            <a:chExt cx="4407120" cy="313200"/>
          </a:xfrm>
        </p:grpSpPr>
        <p:pic>
          <p:nvPicPr>
            <p:cNvPr id="218" name="Object 11"/>
            <p:cNvPicPr/>
            <p:nvPr/>
          </p:nvPicPr>
          <p:blipFill>
            <a:blip r:embed="rId3"/>
            <a:stretch/>
          </p:blipFill>
          <p:spPr>
            <a:xfrm>
              <a:off x="423360" y="2221560"/>
              <a:ext cx="4407120" cy="3132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19" name="그룹 1004"/>
          <p:cNvGrpSpPr/>
          <p:nvPr/>
        </p:nvGrpSpPr>
        <p:grpSpPr>
          <a:xfrm>
            <a:off x="5107680" y="608040"/>
            <a:ext cx="42840" cy="9271440"/>
            <a:chOff x="5107680" y="608040"/>
            <a:chExt cx="42840" cy="9271440"/>
          </a:xfrm>
        </p:grpSpPr>
        <p:pic>
          <p:nvPicPr>
            <p:cNvPr id="220" name="Object 14"/>
            <p:cNvPicPr/>
            <p:nvPr/>
          </p:nvPicPr>
          <p:blipFill>
            <a:blip r:embed="rId4"/>
            <a:stretch/>
          </p:blipFill>
          <p:spPr>
            <a:xfrm rot="5400000">
              <a:off x="493200" y="5222160"/>
              <a:ext cx="9271440" cy="428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21" name="Object 3"/>
          <p:cNvPicPr/>
          <p:nvPr/>
        </p:nvPicPr>
        <p:blipFill>
          <a:blip r:embed="rId5"/>
          <a:stretch/>
        </p:blipFill>
        <p:spPr>
          <a:xfrm>
            <a:off x="400320" y="619200"/>
            <a:ext cx="1942560" cy="1913760"/>
          </a:xfrm>
          <a:prstGeom prst="rect">
            <a:avLst/>
          </a:prstGeom>
          <a:ln w="0">
            <a:noFill/>
          </a:ln>
        </p:spPr>
      </p:pic>
      <p:grpSp>
        <p:nvGrpSpPr>
          <p:cNvPr id="222" name="그룹 15"/>
          <p:cNvGrpSpPr/>
          <p:nvPr/>
        </p:nvGrpSpPr>
        <p:grpSpPr>
          <a:xfrm>
            <a:off x="5373013" y="391680"/>
            <a:ext cx="12543467" cy="1692000"/>
            <a:chOff x="5373013" y="391680"/>
            <a:chExt cx="12543467" cy="1692000"/>
          </a:xfrm>
        </p:grpSpPr>
        <p:pic>
          <p:nvPicPr>
            <p:cNvPr id="223" name="Object 23"/>
            <p:cNvPicPr/>
            <p:nvPr/>
          </p:nvPicPr>
          <p:blipFill>
            <a:blip r:embed="rId6"/>
            <a:stretch/>
          </p:blipFill>
          <p:spPr>
            <a:xfrm>
              <a:off x="7334280" y="391680"/>
              <a:ext cx="10582200" cy="1692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5" name="TextBox 12"/>
            <p:cNvSpPr/>
            <p:nvPr/>
          </p:nvSpPr>
          <p:spPr>
            <a:xfrm>
              <a:off x="5373013" y="1055700"/>
              <a:ext cx="166968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ko-KR" sz="1800" b="1" strike="noStrike" spc="-1" dirty="0">
                  <a:solidFill>
                    <a:srgbClr val="000000"/>
                  </a:solidFill>
                  <a:latin typeface="Adobe 고딕 Std B"/>
                  <a:ea typeface="Adobe 고딕 Std B"/>
                </a:rPr>
                <a:t>팀장 유병진</a:t>
              </a:r>
              <a:endParaRPr lang="en-US" sz="1800" b="0" strike="noStrike" spc="-1" dirty="0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226" name="TextBox 13"/>
            <p:cNvSpPr/>
            <p:nvPr/>
          </p:nvSpPr>
          <p:spPr>
            <a:xfrm>
              <a:off x="7584120" y="597240"/>
              <a:ext cx="9936000" cy="1306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marL="285840" indent="-285840">
                <a:lnSpc>
                  <a:spcPct val="100000"/>
                </a:lnSpc>
                <a:buClr>
                  <a:srgbClr val="000000"/>
                </a:buClr>
                <a:buFont typeface="OpenSymbol"/>
                <a:buChar char="-"/>
              </a:pPr>
              <a:r>
                <a:rPr lang="ko-KR" sz="1600" b="0" strike="noStrike" spc="-1">
                  <a:solidFill>
                    <a:srgbClr val="000000"/>
                  </a:solidFill>
                  <a:latin typeface="Calibri"/>
                </a:rPr>
                <a:t>프로젝트 총괄</a:t>
              </a:r>
              <a:endParaRPr lang="en-US" sz="1600" b="0" strike="noStrike" spc="-1">
                <a:solidFill>
                  <a:srgbClr val="000000"/>
                </a:solidFill>
                <a:latin typeface="Noto Sans KR"/>
              </a:endParaRPr>
            </a:p>
            <a:p>
              <a:pPr marL="285840" indent="-285840">
                <a:lnSpc>
                  <a:spcPct val="100000"/>
                </a:lnSpc>
                <a:buClr>
                  <a:srgbClr val="000000"/>
                </a:buClr>
                <a:buFont typeface="OpenSymbol"/>
                <a:buChar char="-"/>
              </a:pPr>
              <a:r>
                <a:rPr lang="ko-KR" sz="1600" b="0" strike="noStrike" spc="-1">
                  <a:solidFill>
                    <a:srgbClr val="000000"/>
                  </a:solidFill>
                  <a:latin typeface="Calibri"/>
                </a:rPr>
                <a:t>제보게시판 페이지네이션 기능 구현 </a:t>
              </a:r>
              <a:endParaRPr lang="en-US" sz="1600" b="0" strike="noStrike" spc="-1">
                <a:solidFill>
                  <a:srgbClr val="000000"/>
                </a:solidFill>
                <a:latin typeface="Noto Sans KR"/>
              </a:endParaRPr>
            </a:p>
            <a:p>
              <a:pPr marL="285840" indent="-285840">
                <a:lnSpc>
                  <a:spcPct val="100000"/>
                </a:lnSpc>
                <a:buClr>
                  <a:srgbClr val="000000"/>
                </a:buClr>
                <a:buFont typeface="OpenSymbol"/>
                <a:buChar char="-"/>
              </a:pPr>
              <a:r>
                <a:rPr lang="ko-KR" sz="1600" b="0" strike="noStrike" spc="-1">
                  <a:solidFill>
                    <a:srgbClr val="000000"/>
                  </a:solidFill>
                  <a:latin typeface="Calibri"/>
                </a:rPr>
                <a:t>로그인</a:t>
              </a:r>
              <a:r>
                <a:rPr lang="en-US" sz="1600" b="0" strike="noStrike" spc="-1">
                  <a:solidFill>
                    <a:srgbClr val="000000"/>
                  </a:solidFill>
                  <a:latin typeface="Calibri"/>
                </a:rPr>
                <a:t>/</a:t>
              </a:r>
              <a:r>
                <a:rPr lang="ko-KR" sz="1600" b="0" strike="noStrike" spc="-1">
                  <a:solidFill>
                    <a:srgbClr val="000000"/>
                  </a:solidFill>
                  <a:latin typeface="Calibri"/>
                </a:rPr>
                <a:t>비로그인 상태를 구분하여 제보게시판의 각 기능에 대해 접근할 때 작동이 다르도록 구현 </a:t>
              </a:r>
              <a:endParaRPr lang="en-US" sz="1600" b="0" strike="noStrike" spc="-1">
                <a:solidFill>
                  <a:srgbClr val="000000"/>
                </a:solidFill>
                <a:latin typeface="Noto Sans KR"/>
              </a:endParaRPr>
            </a:p>
            <a:p>
              <a:pPr marL="285840" indent="-285840">
                <a:lnSpc>
                  <a:spcPct val="100000"/>
                </a:lnSpc>
                <a:buClr>
                  <a:srgbClr val="000000"/>
                </a:buClr>
                <a:buFont typeface="OpenSymbol"/>
                <a:buChar char="-"/>
              </a:pPr>
              <a:r>
                <a:rPr lang="ko-KR" sz="1600" b="0" strike="noStrike" spc="-1">
                  <a:solidFill>
                    <a:srgbClr val="000000"/>
                  </a:solidFill>
                  <a:latin typeface="Calibri"/>
                </a:rPr>
                <a:t>게시글 추천</a:t>
              </a:r>
              <a:r>
                <a:rPr lang="en-US" sz="1600" b="0" strike="noStrike" spc="-1">
                  <a:solidFill>
                    <a:srgbClr val="000000"/>
                  </a:solidFill>
                  <a:latin typeface="Calibri"/>
                </a:rPr>
                <a:t>/</a:t>
              </a:r>
              <a:r>
                <a:rPr lang="ko-KR" sz="1600" b="0" strike="noStrike" spc="-1">
                  <a:solidFill>
                    <a:srgbClr val="000000"/>
                  </a:solidFill>
                  <a:latin typeface="Calibri"/>
                </a:rPr>
                <a:t>추천 취소 기능 구현</a:t>
              </a:r>
              <a:endParaRPr lang="en-US" sz="1600" b="0" strike="noStrike" spc="-1">
                <a:solidFill>
                  <a:srgbClr val="000000"/>
                </a:solidFill>
                <a:latin typeface="Noto Sans KR"/>
              </a:endParaRPr>
            </a:p>
            <a:p>
              <a:pPr marL="285840" indent="-285840">
                <a:lnSpc>
                  <a:spcPct val="100000"/>
                </a:lnSpc>
                <a:buClr>
                  <a:srgbClr val="000000"/>
                </a:buClr>
                <a:buFont typeface="OpenSymbol"/>
                <a:buChar char="-"/>
              </a:pPr>
              <a:r>
                <a:rPr lang="ko-KR" sz="1600" b="0" strike="noStrike" spc="-1">
                  <a:solidFill>
                    <a:srgbClr val="000000"/>
                  </a:solidFill>
                  <a:latin typeface="Calibri"/>
                </a:rPr>
                <a:t>회원가입시 이메일 인증 구현</a:t>
              </a:r>
              <a:endParaRPr lang="en-US" sz="16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</p:grpSp>
      <p:grpSp>
        <p:nvGrpSpPr>
          <p:cNvPr id="227" name="그룹 1"/>
          <p:cNvGrpSpPr/>
          <p:nvPr/>
        </p:nvGrpSpPr>
        <p:grpSpPr>
          <a:xfrm>
            <a:off x="5402880" y="2191680"/>
            <a:ext cx="12513600" cy="1294560"/>
            <a:chOff x="5402880" y="2191680"/>
            <a:chExt cx="12513600" cy="1294560"/>
          </a:xfrm>
        </p:grpSpPr>
        <p:pic>
          <p:nvPicPr>
            <p:cNvPr id="228" name="Object 55"/>
            <p:cNvPicPr/>
            <p:nvPr/>
          </p:nvPicPr>
          <p:blipFill>
            <a:blip r:embed="rId6"/>
            <a:stretch/>
          </p:blipFill>
          <p:spPr>
            <a:xfrm>
              <a:off x="7334280" y="2191680"/>
              <a:ext cx="10582200" cy="1294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9" name="TextBox 10"/>
            <p:cNvSpPr/>
            <p:nvPr/>
          </p:nvSpPr>
          <p:spPr>
            <a:xfrm>
              <a:off x="5402880" y="2747160"/>
              <a:ext cx="166968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ko-KR" sz="1800" b="1" strike="noStrike" spc="-1" dirty="0">
                  <a:solidFill>
                    <a:srgbClr val="000000"/>
                  </a:solidFill>
                  <a:latin typeface="Adobe 고딕 Std B"/>
                  <a:ea typeface="Adobe 고딕 Std B"/>
                </a:rPr>
                <a:t>팀원 이정근</a:t>
              </a:r>
              <a:endParaRPr lang="en-US" sz="1800" b="0" strike="noStrike" spc="-1" dirty="0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230" name="TextBox 16"/>
            <p:cNvSpPr/>
            <p:nvPr/>
          </p:nvSpPr>
          <p:spPr>
            <a:xfrm>
              <a:off x="7584120" y="2397240"/>
              <a:ext cx="9936000" cy="1075764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marL="285840" indent="-285840">
                <a:lnSpc>
                  <a:spcPct val="100000"/>
                </a:lnSpc>
                <a:buClr>
                  <a:srgbClr val="000000"/>
                </a:buClr>
                <a:buFont typeface="OpenSymbol"/>
                <a:buChar char="-"/>
              </a:pPr>
              <a:r>
                <a:rPr lang="ko-KR" sz="1600" b="0" strike="noStrike" spc="-1" dirty="0">
                  <a:solidFill>
                    <a:srgbClr val="000000"/>
                  </a:solidFill>
                  <a:latin typeface="Calibri"/>
                </a:rPr>
                <a:t>제보게시판 및 댓글 생성</a:t>
              </a:r>
              <a:r>
                <a:rPr lang="en-US" sz="1600" b="0" strike="noStrike" spc="-1" dirty="0">
                  <a:solidFill>
                    <a:srgbClr val="000000"/>
                  </a:solidFill>
                  <a:latin typeface="Calibri"/>
                </a:rPr>
                <a:t>/</a:t>
              </a:r>
              <a:r>
                <a:rPr lang="ko-KR" sz="1600" b="0" strike="noStrike" spc="-1" dirty="0">
                  <a:solidFill>
                    <a:srgbClr val="000000"/>
                  </a:solidFill>
                  <a:latin typeface="Calibri"/>
                </a:rPr>
                <a:t>수정</a:t>
              </a:r>
              <a:r>
                <a:rPr lang="en-US" sz="1600" b="0" strike="noStrike" spc="-1" dirty="0">
                  <a:solidFill>
                    <a:srgbClr val="000000"/>
                  </a:solidFill>
                  <a:latin typeface="Calibri"/>
                </a:rPr>
                <a:t>/</a:t>
              </a:r>
              <a:r>
                <a:rPr lang="ko-KR" sz="1600" b="0" strike="noStrike" spc="-1" dirty="0">
                  <a:solidFill>
                    <a:srgbClr val="000000"/>
                  </a:solidFill>
                  <a:latin typeface="Calibri"/>
                </a:rPr>
                <a:t>삭제 및 조회 구현</a:t>
              </a:r>
              <a:endParaRPr lang="en-US" sz="1600" b="0" strike="noStrike" spc="-1" dirty="0">
                <a:solidFill>
                  <a:srgbClr val="000000"/>
                </a:solidFill>
                <a:latin typeface="Noto Sans KR"/>
              </a:endParaRPr>
            </a:p>
            <a:p>
              <a:pPr marL="285840" indent="-285840">
                <a:lnSpc>
                  <a:spcPct val="100000"/>
                </a:lnSpc>
                <a:buClr>
                  <a:srgbClr val="000000"/>
                </a:buClr>
                <a:buFont typeface="OpenSymbol"/>
                <a:buChar char="-"/>
              </a:pPr>
              <a:r>
                <a:rPr lang="ko-KR" sz="1600" b="0" strike="noStrike" spc="-1" dirty="0">
                  <a:solidFill>
                    <a:srgbClr val="000000"/>
                  </a:solidFill>
                  <a:latin typeface="Calibri"/>
                </a:rPr>
                <a:t>각 </a:t>
              </a:r>
              <a:r>
                <a:rPr lang="ko-KR" sz="1600" b="0" strike="noStrike" spc="-1" dirty="0" err="1">
                  <a:solidFill>
                    <a:srgbClr val="000000"/>
                  </a:solidFill>
                  <a:latin typeface="Calibri"/>
                </a:rPr>
                <a:t>제보게시글에</a:t>
              </a:r>
              <a:r>
                <a:rPr lang="ko-KR" sz="1600" b="0" strike="noStrike" spc="-1" dirty="0">
                  <a:solidFill>
                    <a:srgbClr val="000000"/>
                  </a:solidFill>
                  <a:latin typeface="Calibri"/>
                </a:rPr>
                <a:t> 접근할 때를 기준으로 조회수를 산정하고</a:t>
              </a:r>
              <a:r>
                <a:rPr lang="en-US" sz="1600" b="0" strike="noStrike" spc="-1" dirty="0">
                  <a:solidFill>
                    <a:srgbClr val="000000"/>
                  </a:solidFill>
                  <a:latin typeface="Calibri"/>
                </a:rPr>
                <a:t>,</a:t>
              </a:r>
              <a:endParaRPr lang="en-US" sz="1600" b="0" strike="noStrike" spc="-1" dirty="0">
                <a:solidFill>
                  <a:srgbClr val="000000"/>
                </a:solidFill>
                <a:latin typeface="Noto Sans KR"/>
              </a:endParaRPr>
            </a:p>
            <a:p>
              <a:pPr>
                <a:lnSpc>
                  <a:spcPct val="100000"/>
                </a:lnSpc>
                <a:buClr>
                  <a:srgbClr val="000000"/>
                </a:buClr>
              </a:pPr>
              <a:r>
                <a:rPr lang="en-US" altLang="ko-KR" sz="1600" b="0" strike="noStrike" spc="-1" dirty="0">
                  <a:solidFill>
                    <a:srgbClr val="000000"/>
                  </a:solidFill>
                  <a:latin typeface="Calibri"/>
                </a:rPr>
                <a:t>      </a:t>
              </a:r>
              <a:r>
                <a:rPr lang="ko-KR" sz="1600" b="0" strike="noStrike" spc="-1" dirty="0" err="1">
                  <a:solidFill>
                    <a:srgbClr val="000000"/>
                  </a:solidFill>
                  <a:latin typeface="Calibri"/>
                </a:rPr>
                <a:t>게시글에</a:t>
              </a:r>
              <a:r>
                <a:rPr lang="ko-KR" sz="1600" b="0" strike="noStrike" spc="-1" dirty="0">
                  <a:solidFill>
                    <a:srgbClr val="000000"/>
                  </a:solidFill>
                  <a:latin typeface="Calibri"/>
                </a:rPr>
                <a:t> 이에 대한 정보를 누적하면 표현하는 기능 구현</a:t>
              </a:r>
              <a:endParaRPr lang="en-US" sz="1600" b="0" strike="noStrike" spc="-1" dirty="0">
                <a:solidFill>
                  <a:srgbClr val="000000"/>
                </a:solidFill>
                <a:latin typeface="Noto Sans KR"/>
              </a:endParaRPr>
            </a:p>
            <a:p>
              <a:pPr marL="285840" indent="-285840">
                <a:lnSpc>
                  <a:spcPct val="100000"/>
                </a:lnSpc>
                <a:buClr>
                  <a:srgbClr val="000000"/>
                </a:buClr>
                <a:buFont typeface="OpenSymbol"/>
                <a:buChar char="-"/>
              </a:pPr>
              <a:r>
                <a:rPr lang="ko-KR" sz="1600" b="0" strike="noStrike" spc="-1" dirty="0" err="1">
                  <a:solidFill>
                    <a:srgbClr val="000000"/>
                  </a:solidFill>
                  <a:latin typeface="Calibri"/>
                </a:rPr>
                <a:t>게시글에</a:t>
              </a:r>
              <a:r>
                <a:rPr lang="ko-KR" sz="1600" b="0" strike="noStrike" spc="-1" dirty="0">
                  <a:solidFill>
                    <a:srgbClr val="000000"/>
                  </a:solidFill>
                  <a:latin typeface="Calibri"/>
                </a:rPr>
                <a:t> 이미지를 업로드하고</a:t>
              </a:r>
              <a:r>
                <a:rPr lang="en-US" sz="1600" b="0" strike="noStrike" spc="-1" dirty="0">
                  <a:solidFill>
                    <a:srgbClr val="000000"/>
                  </a:solidFill>
                  <a:latin typeface="Calibri"/>
                </a:rPr>
                <a:t>, </a:t>
              </a:r>
              <a:r>
                <a:rPr lang="ko-KR" sz="1600" b="0" strike="noStrike" spc="-1" dirty="0">
                  <a:solidFill>
                    <a:srgbClr val="000000"/>
                  </a:solidFill>
                  <a:latin typeface="Calibri"/>
                </a:rPr>
                <a:t>이를 조회화면에서 확인할 수 있도록 기능 구현</a:t>
              </a:r>
              <a:endParaRPr lang="en-US" sz="1600" b="0" strike="noStrike" spc="-1" dirty="0">
                <a:solidFill>
                  <a:srgbClr val="000000"/>
                </a:solidFill>
                <a:latin typeface="Noto Sans KR"/>
              </a:endParaRPr>
            </a:p>
          </p:txBody>
        </p:sp>
      </p:grpSp>
      <p:grpSp>
        <p:nvGrpSpPr>
          <p:cNvPr id="231" name="그룹 2"/>
          <p:cNvGrpSpPr/>
          <p:nvPr/>
        </p:nvGrpSpPr>
        <p:grpSpPr>
          <a:xfrm>
            <a:off x="5407470" y="3600000"/>
            <a:ext cx="12509010" cy="1294560"/>
            <a:chOff x="5407470" y="3600000"/>
            <a:chExt cx="12509010" cy="1294560"/>
          </a:xfrm>
        </p:grpSpPr>
        <p:pic>
          <p:nvPicPr>
            <p:cNvPr id="232" name="Object 58"/>
            <p:cNvPicPr/>
            <p:nvPr/>
          </p:nvPicPr>
          <p:blipFill>
            <a:blip r:embed="rId6"/>
            <a:stretch/>
          </p:blipFill>
          <p:spPr>
            <a:xfrm>
              <a:off x="7334280" y="3600000"/>
              <a:ext cx="10582200" cy="1294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3" name="TextBox 29"/>
            <p:cNvSpPr/>
            <p:nvPr/>
          </p:nvSpPr>
          <p:spPr>
            <a:xfrm>
              <a:off x="5407470" y="4073940"/>
              <a:ext cx="1669680" cy="36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ko-KR" sz="1800" b="1" strike="noStrike" spc="-1" dirty="0">
                  <a:solidFill>
                    <a:srgbClr val="000000"/>
                  </a:solidFill>
                  <a:latin typeface="Adobe 고딕 Std B"/>
                  <a:ea typeface="Adobe 고딕 Std B"/>
                </a:rPr>
                <a:t>팀원 천연수</a:t>
              </a:r>
              <a:endParaRPr lang="en-US" sz="1800" b="0" strike="noStrike" spc="-1" dirty="0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234" name="TextBox 42"/>
            <p:cNvSpPr/>
            <p:nvPr/>
          </p:nvSpPr>
          <p:spPr>
            <a:xfrm>
              <a:off x="7584120" y="3805560"/>
              <a:ext cx="9936000" cy="1063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marL="285840" indent="-285840">
                <a:lnSpc>
                  <a:spcPct val="100000"/>
                </a:lnSpc>
                <a:buClr>
                  <a:srgbClr val="000000"/>
                </a:buClr>
                <a:buFont typeface="OpenSymbol"/>
                <a:buChar char="-"/>
              </a:pPr>
              <a:r>
                <a:rPr lang="ko-KR" sz="1600" b="0" strike="noStrike" spc="-1">
                  <a:solidFill>
                    <a:srgbClr val="000000"/>
                  </a:solidFill>
                  <a:latin typeface="Calibri"/>
                </a:rPr>
                <a:t>회원가입 페이지 구현</a:t>
              </a:r>
              <a:r>
                <a:rPr lang="en-US" sz="1600" b="0" strike="noStrike" spc="-1">
                  <a:solidFill>
                    <a:srgbClr val="000000"/>
                  </a:solidFill>
                  <a:latin typeface="Calibri"/>
                </a:rPr>
                <a:t>(</a:t>
              </a:r>
              <a:r>
                <a:rPr lang="ko-KR" sz="1600" b="0" strike="noStrike" spc="-1">
                  <a:solidFill>
                    <a:srgbClr val="000000"/>
                  </a:solidFill>
                  <a:latin typeface="Calibri"/>
                </a:rPr>
                <a:t>유효성 검사</a:t>
              </a:r>
              <a:r>
                <a:rPr lang="en-US" sz="1600" b="0" strike="noStrike" spc="-1">
                  <a:solidFill>
                    <a:srgbClr val="000000"/>
                  </a:solidFill>
                  <a:latin typeface="Calibri"/>
                </a:rPr>
                <a:t>)</a:t>
              </a:r>
              <a:endParaRPr lang="en-US" sz="1600" b="0" strike="noStrike" spc="-1">
                <a:solidFill>
                  <a:srgbClr val="000000"/>
                </a:solidFill>
                <a:latin typeface="Noto Sans KR"/>
              </a:endParaRPr>
            </a:p>
            <a:p>
              <a:pPr marL="285840" indent="-285840">
                <a:lnSpc>
                  <a:spcPct val="100000"/>
                </a:lnSpc>
                <a:buClr>
                  <a:srgbClr val="000000"/>
                </a:buClr>
                <a:buFont typeface="OpenSymbol"/>
                <a:buChar char="-"/>
              </a:pPr>
              <a:r>
                <a:rPr lang="ko-KR" sz="1600" b="0" strike="noStrike" spc="-1">
                  <a:solidFill>
                    <a:srgbClr val="000000"/>
                  </a:solidFill>
                  <a:latin typeface="Calibri"/>
                </a:rPr>
                <a:t>로그인 페이지 구현</a:t>
              </a:r>
              <a:endParaRPr lang="en-US" sz="1600" b="0" strike="noStrike" spc="-1">
                <a:solidFill>
                  <a:srgbClr val="000000"/>
                </a:solidFill>
                <a:latin typeface="Noto Sans KR"/>
              </a:endParaRPr>
            </a:p>
            <a:p>
              <a:pPr marL="285840" indent="-285840">
                <a:lnSpc>
                  <a:spcPct val="100000"/>
                </a:lnSpc>
                <a:buClr>
                  <a:srgbClr val="000000"/>
                </a:buClr>
                <a:buFont typeface="OpenSymbol"/>
                <a:buChar char="-"/>
              </a:pPr>
              <a:r>
                <a:rPr lang="ko-KR" sz="1600" b="0" strike="noStrike" spc="-1">
                  <a:solidFill>
                    <a:srgbClr val="000000"/>
                  </a:solidFill>
                  <a:latin typeface="Calibri"/>
                </a:rPr>
                <a:t>회원정보 수정 및 회원탈퇴 기능 구현</a:t>
              </a:r>
              <a:endParaRPr lang="en-US" sz="1600" b="0" strike="noStrike" spc="-1">
                <a:solidFill>
                  <a:srgbClr val="000000"/>
                </a:solidFill>
                <a:latin typeface="Noto Sans KR"/>
              </a:endParaRPr>
            </a:p>
            <a:p>
              <a:pPr marL="285840" indent="-285840">
                <a:lnSpc>
                  <a:spcPct val="100000"/>
                </a:lnSpc>
                <a:buClr>
                  <a:srgbClr val="000000"/>
                </a:buClr>
                <a:buFont typeface="OpenSymbol"/>
                <a:buChar char="-"/>
              </a:pPr>
              <a:r>
                <a:rPr lang="ko-KR" sz="1600" b="0" strike="noStrike" spc="-1">
                  <a:solidFill>
                    <a:srgbClr val="000000"/>
                  </a:solidFill>
                  <a:latin typeface="Calibri"/>
                </a:rPr>
                <a:t>스프링 시큐리티 관련 </a:t>
              </a:r>
              <a:r>
                <a:rPr lang="en-US" sz="1600" b="0" strike="noStrike" spc="-1">
                  <a:solidFill>
                    <a:srgbClr val="000000"/>
                  </a:solidFill>
                  <a:latin typeface="Calibri"/>
                </a:rPr>
                <a:t>Config </a:t>
              </a:r>
              <a:r>
                <a:rPr lang="ko-KR" sz="1600" b="0" strike="noStrike" spc="-1">
                  <a:solidFill>
                    <a:srgbClr val="000000"/>
                  </a:solidFill>
                  <a:latin typeface="Calibri"/>
                </a:rPr>
                <a:t>내용 작성</a:t>
              </a:r>
              <a:endParaRPr lang="en-US" sz="16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</p:grpSp>
      <p:grpSp>
        <p:nvGrpSpPr>
          <p:cNvPr id="235" name="그룹 3"/>
          <p:cNvGrpSpPr/>
          <p:nvPr/>
        </p:nvGrpSpPr>
        <p:grpSpPr>
          <a:xfrm>
            <a:off x="5427361" y="5112000"/>
            <a:ext cx="12489119" cy="1294560"/>
            <a:chOff x="5427361" y="5112000"/>
            <a:chExt cx="12489119" cy="1294560"/>
          </a:xfrm>
        </p:grpSpPr>
        <p:pic>
          <p:nvPicPr>
            <p:cNvPr id="236" name="Object 60"/>
            <p:cNvPicPr/>
            <p:nvPr/>
          </p:nvPicPr>
          <p:blipFill>
            <a:blip r:embed="rId6"/>
            <a:stretch/>
          </p:blipFill>
          <p:spPr>
            <a:xfrm>
              <a:off x="7334280" y="5112000"/>
              <a:ext cx="10582200" cy="1294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7" name="TextBox 43"/>
            <p:cNvSpPr/>
            <p:nvPr/>
          </p:nvSpPr>
          <p:spPr>
            <a:xfrm>
              <a:off x="5427361" y="5622120"/>
              <a:ext cx="166968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ko-KR" sz="1800" b="1" strike="noStrike" spc="-1" dirty="0">
                  <a:solidFill>
                    <a:srgbClr val="000000"/>
                  </a:solidFill>
                  <a:latin typeface="Adobe 고딕 Std B"/>
                  <a:ea typeface="Adobe 고딕 Std B"/>
                </a:rPr>
                <a:t>팀원 </a:t>
              </a:r>
              <a:r>
                <a:rPr lang="ko-KR" sz="1800" b="1" strike="noStrike" spc="-1" dirty="0" err="1">
                  <a:solidFill>
                    <a:srgbClr val="000000"/>
                  </a:solidFill>
                  <a:latin typeface="Adobe 고딕 Std B"/>
                  <a:ea typeface="Adobe 고딕 Std B"/>
                </a:rPr>
                <a:t>황제희</a:t>
              </a:r>
              <a:endParaRPr lang="en-US" sz="1800" b="0" strike="noStrike" spc="-1" dirty="0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238" name="TextBox 44"/>
            <p:cNvSpPr/>
            <p:nvPr/>
          </p:nvSpPr>
          <p:spPr>
            <a:xfrm>
              <a:off x="7596720" y="5393880"/>
              <a:ext cx="9936000" cy="820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marL="285840" indent="-285840">
                <a:lnSpc>
                  <a:spcPct val="100000"/>
                </a:lnSpc>
                <a:buClr>
                  <a:srgbClr val="000000"/>
                </a:buClr>
                <a:buFont typeface="OpenSymbol"/>
                <a:buChar char="-"/>
              </a:pPr>
              <a:r>
                <a:rPr lang="en-US" sz="1600" b="0" strike="noStrike" spc="-1">
                  <a:solidFill>
                    <a:srgbClr val="000000"/>
                  </a:solidFill>
                  <a:latin typeface="Calibri"/>
                </a:rPr>
                <a:t>ERD </a:t>
              </a:r>
              <a:r>
                <a:rPr lang="ko-KR" sz="1600" b="0" strike="noStrike" spc="-1">
                  <a:solidFill>
                    <a:srgbClr val="000000"/>
                  </a:solidFill>
                  <a:latin typeface="Calibri"/>
                </a:rPr>
                <a:t>설계 및 </a:t>
              </a:r>
              <a:r>
                <a:rPr lang="en-US" sz="1600" b="0" strike="noStrike" spc="-1">
                  <a:solidFill>
                    <a:srgbClr val="000000"/>
                  </a:solidFill>
                  <a:latin typeface="Calibri"/>
                </a:rPr>
                <a:t>ERD Diagram </a:t>
              </a:r>
              <a:r>
                <a:rPr lang="ko-KR" sz="1600" b="0" strike="noStrike" spc="-1">
                  <a:solidFill>
                    <a:srgbClr val="000000"/>
                  </a:solidFill>
                  <a:latin typeface="Calibri"/>
                </a:rPr>
                <a:t>제작</a:t>
              </a:r>
              <a:endParaRPr lang="en-US" sz="1600" b="0" strike="noStrike" spc="-1">
                <a:solidFill>
                  <a:srgbClr val="000000"/>
                </a:solidFill>
                <a:latin typeface="Noto Sans KR"/>
              </a:endParaRPr>
            </a:p>
            <a:p>
              <a:pPr marL="285840" indent="-285840">
                <a:lnSpc>
                  <a:spcPct val="100000"/>
                </a:lnSpc>
                <a:buClr>
                  <a:srgbClr val="000000"/>
                </a:buClr>
                <a:buFont typeface="OpenSymbol"/>
                <a:buChar char="-"/>
              </a:pPr>
              <a:r>
                <a:rPr lang="ko-KR" sz="1600" b="0" strike="noStrike" spc="-1">
                  <a:solidFill>
                    <a:srgbClr val="000000"/>
                  </a:solidFill>
                  <a:latin typeface="Calibri"/>
                </a:rPr>
                <a:t>마이 페이지 </a:t>
              </a:r>
              <a:r>
                <a:rPr lang="en-US" sz="1600" b="0" strike="noStrike" spc="-1">
                  <a:solidFill>
                    <a:srgbClr val="000000"/>
                  </a:solidFill>
                  <a:latin typeface="Calibri"/>
                </a:rPr>
                <a:t>/ </a:t>
              </a:r>
              <a:r>
                <a:rPr lang="ko-KR" sz="1600" b="0" strike="noStrike" spc="-1">
                  <a:solidFill>
                    <a:srgbClr val="000000"/>
                  </a:solidFill>
                  <a:latin typeface="Calibri"/>
                </a:rPr>
                <a:t>작성자 글 목록</a:t>
              </a:r>
              <a:r>
                <a:rPr lang="en-US" sz="1600" b="0" strike="noStrike" spc="-1">
                  <a:solidFill>
                    <a:srgbClr val="000000"/>
                  </a:solidFill>
                  <a:latin typeface="Calibri"/>
                </a:rPr>
                <a:t>, </a:t>
              </a:r>
              <a:r>
                <a:rPr lang="ko-KR" sz="1600" b="0" strike="noStrike" spc="-1">
                  <a:solidFill>
                    <a:srgbClr val="000000"/>
                  </a:solidFill>
                  <a:latin typeface="Calibri"/>
                </a:rPr>
                <a:t>댓글 목록 확인 페이지 구현</a:t>
              </a:r>
              <a:endParaRPr lang="en-US" sz="1600" b="0" strike="noStrike" spc="-1">
                <a:solidFill>
                  <a:srgbClr val="000000"/>
                </a:solidFill>
                <a:latin typeface="Noto Sans KR"/>
              </a:endParaRPr>
            </a:p>
            <a:p>
              <a:pPr marL="285840" indent="-285840">
                <a:lnSpc>
                  <a:spcPct val="100000"/>
                </a:lnSpc>
                <a:buClr>
                  <a:srgbClr val="000000"/>
                </a:buClr>
                <a:buFont typeface="OpenSymbol"/>
                <a:buChar char="-"/>
              </a:pPr>
              <a:r>
                <a:rPr lang="ko-KR" sz="1600" b="0" strike="noStrike" spc="-1">
                  <a:solidFill>
                    <a:srgbClr val="000000"/>
                  </a:solidFill>
                  <a:latin typeface="Calibri"/>
                </a:rPr>
                <a:t>프로젝트 내 전반적인 </a:t>
              </a:r>
              <a:r>
                <a:rPr lang="en-US" sz="1600" b="0" strike="noStrike" spc="-1">
                  <a:solidFill>
                    <a:srgbClr val="000000"/>
                  </a:solidFill>
                  <a:latin typeface="Calibri"/>
                </a:rPr>
                <a:t>CSS </a:t>
              </a:r>
              <a:r>
                <a:rPr lang="ko-KR" sz="1600" b="0" strike="noStrike" spc="-1">
                  <a:solidFill>
                    <a:srgbClr val="000000"/>
                  </a:solidFill>
                  <a:latin typeface="Calibri"/>
                </a:rPr>
                <a:t>담당</a:t>
              </a:r>
              <a:endParaRPr lang="en-US" sz="16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</p:grpSp>
      <p:grpSp>
        <p:nvGrpSpPr>
          <p:cNvPr id="239" name="그룹 5"/>
          <p:cNvGrpSpPr/>
          <p:nvPr/>
        </p:nvGrpSpPr>
        <p:grpSpPr>
          <a:xfrm>
            <a:off x="5427361" y="6655680"/>
            <a:ext cx="12489119" cy="1294560"/>
            <a:chOff x="5427361" y="6655680"/>
            <a:chExt cx="12489119" cy="1294560"/>
          </a:xfrm>
        </p:grpSpPr>
        <p:pic>
          <p:nvPicPr>
            <p:cNvPr id="240" name="Object 62"/>
            <p:cNvPicPr/>
            <p:nvPr/>
          </p:nvPicPr>
          <p:blipFill>
            <a:blip r:embed="rId6"/>
            <a:stretch/>
          </p:blipFill>
          <p:spPr>
            <a:xfrm>
              <a:off x="7334280" y="6655680"/>
              <a:ext cx="10582200" cy="1294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1" name="TextBox 47"/>
            <p:cNvSpPr/>
            <p:nvPr/>
          </p:nvSpPr>
          <p:spPr>
            <a:xfrm>
              <a:off x="5427361" y="7210800"/>
              <a:ext cx="166968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ko-KR" sz="1800" b="1" strike="noStrike" spc="-1" dirty="0">
                  <a:solidFill>
                    <a:srgbClr val="000000"/>
                  </a:solidFill>
                  <a:latin typeface="Adobe 고딕 Std B"/>
                  <a:ea typeface="Adobe 고딕 Std B"/>
                </a:rPr>
                <a:t>팀원 </a:t>
              </a:r>
              <a:r>
                <a:rPr lang="ko-KR" sz="1800" b="1" strike="noStrike" spc="-1" dirty="0" err="1">
                  <a:solidFill>
                    <a:srgbClr val="000000"/>
                  </a:solidFill>
                  <a:latin typeface="Adobe 고딕 Std B"/>
                  <a:ea typeface="Adobe 고딕 Std B"/>
                </a:rPr>
                <a:t>양진웅</a:t>
              </a:r>
              <a:endParaRPr lang="en-US" sz="1800" b="0" strike="noStrike" spc="-1" dirty="0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242" name="TextBox 48"/>
            <p:cNvSpPr/>
            <p:nvPr/>
          </p:nvSpPr>
          <p:spPr>
            <a:xfrm>
              <a:off x="7584120" y="6861240"/>
              <a:ext cx="9936000" cy="1063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marL="285840" indent="-285840">
                <a:lnSpc>
                  <a:spcPct val="100000"/>
                </a:lnSpc>
                <a:buClr>
                  <a:srgbClr val="000000"/>
                </a:buClr>
                <a:buFont typeface="OpenSymbol"/>
                <a:buChar char="-"/>
              </a:pPr>
              <a:r>
                <a:rPr lang="ko-KR" sz="1600" b="0" strike="noStrike" spc="-1">
                  <a:solidFill>
                    <a:srgbClr val="000000"/>
                  </a:solidFill>
                  <a:latin typeface="Calibri"/>
                </a:rPr>
                <a:t>공공데이터 </a:t>
              </a:r>
              <a:r>
                <a:rPr lang="en-US" sz="1600" b="0" strike="noStrike" spc="-1">
                  <a:solidFill>
                    <a:srgbClr val="000000"/>
                  </a:solidFill>
                  <a:latin typeface="Calibri"/>
                </a:rPr>
                <a:t>API</a:t>
              </a:r>
              <a:r>
                <a:rPr lang="ko-KR" sz="1600" b="0" strike="noStrike" spc="-1">
                  <a:solidFill>
                    <a:srgbClr val="000000"/>
                  </a:solidFill>
                  <a:latin typeface="Calibri"/>
                </a:rPr>
                <a:t>를 활용하여  </a:t>
              </a:r>
              <a:endParaRPr lang="en-US" sz="1600" b="0" strike="noStrike" spc="-1">
                <a:solidFill>
                  <a:srgbClr val="000000"/>
                </a:solidFill>
                <a:latin typeface="Noto Sans KR"/>
              </a:endParaRPr>
            </a:p>
            <a:p>
              <a:pPr marL="285840" indent="-285840">
                <a:lnSpc>
                  <a:spcPct val="100000"/>
                </a:lnSpc>
                <a:buClr>
                  <a:srgbClr val="000000"/>
                </a:buClr>
                <a:buFont typeface="OpenSymbol"/>
                <a:buChar char="-"/>
              </a:pPr>
              <a:r>
                <a:rPr lang="en-US" sz="1600" b="0" strike="noStrike" spc="-1">
                  <a:solidFill>
                    <a:srgbClr val="000000"/>
                  </a:solidFill>
                  <a:latin typeface="Calibri"/>
                </a:rPr>
                <a:t>Main </a:t>
              </a:r>
              <a:r>
                <a:rPr lang="ko-KR" sz="1600" b="0" strike="noStrike" spc="-1">
                  <a:solidFill>
                    <a:srgbClr val="000000"/>
                  </a:solidFill>
                  <a:latin typeface="Calibri"/>
                </a:rPr>
                <a:t>페이지에서 사용자가 선택한 지역 및 날짜에 대한 수질정보를 조회할 수 있도록 구현</a:t>
              </a:r>
              <a:endParaRPr lang="en-US" sz="1600" b="0" strike="noStrike" spc="-1">
                <a:solidFill>
                  <a:srgbClr val="000000"/>
                </a:solidFill>
                <a:latin typeface="Noto Sans KR"/>
              </a:endParaRPr>
            </a:p>
            <a:p>
              <a:pPr marL="285840" indent="-285840">
                <a:lnSpc>
                  <a:spcPct val="100000"/>
                </a:lnSpc>
                <a:buClr>
                  <a:srgbClr val="000000"/>
                </a:buClr>
                <a:buFont typeface="OpenSymbol"/>
                <a:buChar char="-"/>
              </a:pPr>
              <a:r>
                <a:rPr lang="en-US" sz="1600" b="0" strike="noStrike" spc="-1">
                  <a:solidFill>
                    <a:srgbClr val="000000"/>
                  </a:solidFill>
                  <a:latin typeface="Calibri"/>
                </a:rPr>
                <a:t>API </a:t>
              </a:r>
              <a:r>
                <a:rPr lang="ko-KR" sz="1600" b="0" strike="noStrike" spc="-1">
                  <a:solidFill>
                    <a:srgbClr val="000000"/>
                  </a:solidFill>
                  <a:latin typeface="Calibri"/>
                </a:rPr>
                <a:t>를 통해 받아온 수질 정보에 대응하여 직관적으로 사용자가 적합</a:t>
              </a:r>
              <a:r>
                <a:rPr lang="en-US" sz="1600" b="0" strike="noStrike" spc="-1">
                  <a:solidFill>
                    <a:srgbClr val="000000"/>
                  </a:solidFill>
                  <a:latin typeface="Calibri"/>
                </a:rPr>
                <a:t>/</a:t>
              </a:r>
              <a:r>
                <a:rPr lang="ko-KR" sz="1600" b="0" strike="noStrike" spc="-1">
                  <a:solidFill>
                    <a:srgbClr val="000000"/>
                  </a:solidFill>
                  <a:latin typeface="Calibri"/>
                </a:rPr>
                <a:t>부적합 여부를</a:t>
              </a:r>
              <a:endParaRPr lang="en-US" sz="1600" b="0" strike="noStrike" spc="-1">
                <a:solidFill>
                  <a:srgbClr val="000000"/>
                </a:solidFill>
                <a:latin typeface="Noto Sans KR"/>
              </a:endParaRPr>
            </a:p>
            <a:p>
              <a:pPr marL="285840" indent="-285840">
                <a:lnSpc>
                  <a:spcPct val="100000"/>
                </a:lnSpc>
                <a:buClr>
                  <a:srgbClr val="000000"/>
                </a:buClr>
                <a:buFont typeface="OpenSymbol"/>
                <a:buChar char="-"/>
              </a:pPr>
              <a:r>
                <a:rPr lang="ko-KR" sz="1600" b="0" strike="noStrike" spc="-1">
                  <a:solidFill>
                    <a:srgbClr val="000000"/>
                  </a:solidFill>
                  <a:latin typeface="Calibri"/>
                </a:rPr>
                <a:t>확인할 수 있는 이미지 연동</a:t>
              </a:r>
              <a:endParaRPr lang="en-US" sz="1600" b="0" strike="noStrike" spc="-1">
                <a:solidFill>
                  <a:srgbClr val="000000"/>
                </a:solidFill>
                <a:latin typeface="Noto Sans KR"/>
              </a:endParaRPr>
            </a:p>
          </p:txBody>
        </p:sp>
      </p:grpSp>
      <p:grpSp>
        <p:nvGrpSpPr>
          <p:cNvPr id="243" name="그룹 18"/>
          <p:cNvGrpSpPr/>
          <p:nvPr/>
        </p:nvGrpSpPr>
        <p:grpSpPr>
          <a:xfrm>
            <a:off x="5427361" y="8311680"/>
            <a:ext cx="12489119" cy="1048320"/>
            <a:chOff x="5427361" y="8311680"/>
            <a:chExt cx="12489119" cy="1048320"/>
          </a:xfrm>
        </p:grpSpPr>
        <p:pic>
          <p:nvPicPr>
            <p:cNvPr id="244" name="Object 64"/>
            <p:cNvPicPr/>
            <p:nvPr/>
          </p:nvPicPr>
          <p:blipFill>
            <a:blip r:embed="rId6"/>
            <a:stretch/>
          </p:blipFill>
          <p:spPr>
            <a:xfrm>
              <a:off x="7334280" y="8311680"/>
              <a:ext cx="10582200" cy="1048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5" name="TextBox 50"/>
            <p:cNvSpPr/>
            <p:nvPr/>
          </p:nvSpPr>
          <p:spPr>
            <a:xfrm>
              <a:off x="5427361" y="8709480"/>
              <a:ext cx="166968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ko-KR" sz="1800" b="1" strike="noStrike" spc="-1" dirty="0">
                  <a:solidFill>
                    <a:srgbClr val="000000"/>
                  </a:solidFill>
                  <a:latin typeface="Adobe 고딕 Std B"/>
                  <a:ea typeface="Adobe 고딕 Std B"/>
                </a:rPr>
                <a:t>팀원 김동현</a:t>
              </a:r>
              <a:endParaRPr lang="en-US" sz="1800" b="0" strike="noStrike" spc="-1" dirty="0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246" name="TextBox 51"/>
            <p:cNvSpPr/>
            <p:nvPr/>
          </p:nvSpPr>
          <p:spPr>
            <a:xfrm>
              <a:off x="7584120" y="8602920"/>
              <a:ext cx="9936000" cy="57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marL="285840" indent="-285840">
                <a:lnSpc>
                  <a:spcPct val="100000"/>
                </a:lnSpc>
                <a:buClr>
                  <a:srgbClr val="000000"/>
                </a:buClr>
                <a:buFont typeface="OpenSymbol"/>
                <a:buChar char="-"/>
              </a:pPr>
              <a:r>
                <a:rPr lang="ko-KR" sz="1600" b="0" strike="noStrike" spc="-1" dirty="0">
                  <a:solidFill>
                    <a:srgbClr val="000000"/>
                  </a:solidFill>
                  <a:latin typeface="Calibri"/>
                </a:rPr>
                <a:t>각 </a:t>
              </a:r>
              <a:r>
                <a:rPr lang="ko-KR" sz="1600" b="0" strike="noStrike" spc="-1" dirty="0" err="1">
                  <a:solidFill>
                    <a:srgbClr val="000000"/>
                  </a:solidFill>
                  <a:latin typeface="Calibri"/>
                </a:rPr>
                <a:t>제보게시글의</a:t>
              </a:r>
              <a:r>
                <a:rPr lang="ko-KR" sz="1600" b="0" strike="noStrike" spc="-1" dirty="0">
                  <a:solidFill>
                    <a:srgbClr val="000000"/>
                  </a:solidFill>
                  <a:latin typeface="Calibri"/>
                </a:rPr>
                <a:t> </a:t>
              </a:r>
              <a:r>
                <a:rPr lang="ko-KR" sz="1600" b="0" strike="noStrike" spc="-1" dirty="0" err="1">
                  <a:solidFill>
                    <a:srgbClr val="000000"/>
                  </a:solidFill>
                  <a:latin typeface="Calibri"/>
                </a:rPr>
                <a:t>추천수를</a:t>
              </a:r>
              <a:r>
                <a:rPr lang="ko-KR" sz="1600" b="0" strike="noStrike" spc="-1" dirty="0">
                  <a:solidFill>
                    <a:srgbClr val="000000"/>
                  </a:solidFill>
                  <a:latin typeface="Calibri"/>
                </a:rPr>
                <a:t> 바탕으로 랭킹을 산정하는 기능 구현</a:t>
              </a:r>
              <a:endParaRPr lang="en-US" sz="1600" b="0" strike="noStrike" spc="-1" dirty="0">
                <a:solidFill>
                  <a:srgbClr val="000000"/>
                </a:solidFill>
                <a:latin typeface="Noto Sans KR"/>
              </a:endParaRPr>
            </a:p>
            <a:p>
              <a:pPr marL="285840" indent="-285840">
                <a:lnSpc>
                  <a:spcPct val="100000"/>
                </a:lnSpc>
                <a:buClr>
                  <a:srgbClr val="000000"/>
                </a:buClr>
                <a:buFont typeface="OpenSymbol"/>
                <a:buChar char="-"/>
              </a:pPr>
              <a:r>
                <a:rPr lang="ko-KR" sz="1600" b="0" strike="noStrike" spc="-1" dirty="0" err="1">
                  <a:solidFill>
                    <a:srgbClr val="000000"/>
                  </a:solidFill>
                  <a:latin typeface="Calibri"/>
                </a:rPr>
                <a:t>제보게시글이</a:t>
              </a:r>
              <a:r>
                <a:rPr lang="ko-KR" sz="1600" b="0" strike="noStrike" spc="-1" dirty="0">
                  <a:solidFill>
                    <a:srgbClr val="000000"/>
                  </a:solidFill>
                  <a:latin typeface="Calibri"/>
                </a:rPr>
                <a:t> 작성된 지역정보를 바탕으로 제보가 많은 지역의 랭킹을 산정하는 기능을 구현</a:t>
              </a:r>
              <a:endParaRPr lang="en-US" sz="1600" b="0" strike="noStrike" spc="-1" dirty="0">
                <a:solidFill>
                  <a:srgbClr val="000000"/>
                </a:solidFill>
                <a:latin typeface="Noto Sans KR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1BE1E7F-FFCC-BEE7-C459-6827B31467CE}"/>
              </a:ext>
            </a:extLst>
          </p:cNvPr>
          <p:cNvGrpSpPr/>
          <p:nvPr/>
        </p:nvGrpSpPr>
        <p:grpSpPr>
          <a:xfrm>
            <a:off x="581025" y="3203575"/>
            <a:ext cx="2634123" cy="2382901"/>
            <a:chOff x="581025" y="3203575"/>
            <a:chExt cx="2370455" cy="2382901"/>
          </a:xfrm>
        </p:grpSpPr>
        <p:sp>
          <p:nvSpPr>
            <p:cNvPr id="3" name="object 17">
              <a:extLst>
                <a:ext uri="{FF2B5EF4-FFF2-40B4-BE49-F238E27FC236}">
                  <a16:creationId xmlns:a16="http://schemas.microsoft.com/office/drawing/2014/main" id="{91094CD2-A899-4530-8DDB-0C2DE68C746F}"/>
                </a:ext>
              </a:extLst>
            </p:cNvPr>
            <p:cNvSpPr txBox="1"/>
            <p:nvPr/>
          </p:nvSpPr>
          <p:spPr>
            <a:xfrm>
              <a:off x="590550" y="3203575"/>
              <a:ext cx="1920239" cy="81304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600" b="1" spc="-5" dirty="0">
                  <a:latin typeface="하나2.0 M" panose="020B0603000000000000" pitchFamily="50" charset="-127"/>
                  <a:ea typeface="하나2.0 M" panose="020B0603000000000000" pitchFamily="50" charset="-127"/>
                  <a:cs typeface="Arial"/>
                </a:rPr>
                <a:t>2-1</a:t>
              </a:r>
              <a:r>
                <a:rPr sz="2600" b="1" spc="-5" dirty="0">
                  <a:latin typeface="하나2.0 M" panose="020B0603000000000000" pitchFamily="50" charset="-127"/>
                  <a:ea typeface="하나2.0 M" panose="020B0603000000000000" pitchFamily="50" charset="-127"/>
                  <a:cs typeface="바탕"/>
                </a:rPr>
                <a:t>.</a:t>
              </a:r>
              <a:r>
                <a:rPr lang="en-US" sz="2600" b="1" spc="-5" dirty="0">
                  <a:latin typeface="하나2.0 M" panose="020B0603000000000000" pitchFamily="50" charset="-127"/>
                  <a:ea typeface="하나2.0 M" panose="020B0603000000000000" pitchFamily="50" charset="-127"/>
                  <a:cs typeface="바탕"/>
                </a:rPr>
                <a:t> </a:t>
              </a:r>
              <a:r>
                <a:rPr sz="2600" b="1" spc="-5" dirty="0" err="1">
                  <a:latin typeface="하나2.0 M" panose="020B0603000000000000" pitchFamily="50" charset="-127"/>
                  <a:ea typeface="하나2.0 M" panose="020B0603000000000000" pitchFamily="50" charset="-127"/>
                  <a:cs typeface="바탕"/>
                </a:rPr>
                <a:t>개발일정</a:t>
              </a:r>
              <a:endParaRPr sz="2600" b="1" dirty="0">
                <a:latin typeface="하나2.0 M" panose="020B0603000000000000" pitchFamily="50" charset="-127"/>
                <a:ea typeface="하나2.0 M" panose="020B0603000000000000" pitchFamily="50" charset="-127"/>
                <a:cs typeface="바탕"/>
              </a:endParaRPr>
            </a:p>
          </p:txBody>
        </p:sp>
        <p:sp>
          <p:nvSpPr>
            <p:cNvPr id="4" name="object 18">
              <a:extLst>
                <a:ext uri="{FF2B5EF4-FFF2-40B4-BE49-F238E27FC236}">
                  <a16:creationId xmlns:a16="http://schemas.microsoft.com/office/drawing/2014/main" id="{3E70C00C-ADC1-CCC5-F2AB-81314E886136}"/>
                </a:ext>
              </a:extLst>
            </p:cNvPr>
            <p:cNvSpPr txBox="1"/>
            <p:nvPr/>
          </p:nvSpPr>
          <p:spPr>
            <a:xfrm>
              <a:off x="593725" y="5027676"/>
              <a:ext cx="2357755" cy="5588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3500" b="1" spc="-5" dirty="0">
                  <a:solidFill>
                    <a:srgbClr val="4160FD"/>
                  </a:solidFill>
                  <a:latin typeface="하나2.0 M" panose="020B0603000000000000" pitchFamily="50" charset="-127"/>
                  <a:ea typeface="하나2.0 M" panose="020B0603000000000000" pitchFamily="50" charset="-127"/>
                  <a:cs typeface="Arial"/>
                </a:rPr>
                <a:t>2-3</a:t>
              </a:r>
              <a:r>
                <a:rPr sz="3100" b="1" spc="-5" dirty="0">
                  <a:solidFill>
                    <a:srgbClr val="4160FD"/>
                  </a:solidFill>
                  <a:latin typeface="하나2.0 M" panose="020B0603000000000000" pitchFamily="50" charset="-127"/>
                  <a:ea typeface="하나2.0 M" panose="020B0603000000000000" pitchFamily="50" charset="-127"/>
                  <a:cs typeface="바탕"/>
                </a:rPr>
                <a:t>.</a:t>
              </a:r>
              <a:r>
                <a:rPr lang="en-US" sz="3100" b="1" spc="-5" dirty="0">
                  <a:solidFill>
                    <a:srgbClr val="4160FD"/>
                  </a:solidFill>
                  <a:latin typeface="하나2.0 M" panose="020B0603000000000000" pitchFamily="50" charset="-127"/>
                  <a:ea typeface="하나2.0 M" panose="020B0603000000000000" pitchFamily="50" charset="-127"/>
                  <a:cs typeface="바탕"/>
                </a:rPr>
                <a:t> </a:t>
              </a:r>
              <a:r>
                <a:rPr sz="3100" b="1" spc="-5" dirty="0" err="1">
                  <a:solidFill>
                    <a:srgbClr val="4160FD"/>
                  </a:solidFill>
                  <a:latin typeface="하나2.0 M" panose="020B0603000000000000" pitchFamily="50" charset="-127"/>
                  <a:ea typeface="하나2.0 M" panose="020B0603000000000000" pitchFamily="50" charset="-127"/>
                  <a:cs typeface="바탕"/>
                </a:rPr>
                <a:t>개인역할</a:t>
              </a:r>
              <a:endParaRPr sz="3100" b="1" dirty="0">
                <a:latin typeface="하나2.0 M" panose="020B0603000000000000" pitchFamily="50" charset="-127"/>
                <a:ea typeface="하나2.0 M" panose="020B0603000000000000" pitchFamily="50" charset="-127"/>
                <a:cs typeface="바탕"/>
              </a:endParaRPr>
            </a:p>
          </p:txBody>
        </p:sp>
        <p:sp>
          <p:nvSpPr>
            <p:cNvPr id="5" name="object 52">
              <a:extLst>
                <a:ext uri="{FF2B5EF4-FFF2-40B4-BE49-F238E27FC236}">
                  <a16:creationId xmlns:a16="http://schemas.microsoft.com/office/drawing/2014/main" id="{00D39F03-6406-6150-3F78-35DACCFFC273}"/>
                </a:ext>
              </a:extLst>
            </p:cNvPr>
            <p:cNvSpPr txBox="1"/>
            <p:nvPr/>
          </p:nvSpPr>
          <p:spPr>
            <a:xfrm>
              <a:off x="581025" y="4145026"/>
              <a:ext cx="2006600" cy="4216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600" b="1" spc="-5" dirty="0">
                  <a:latin typeface="하나2.0 M" panose="020B0603000000000000" pitchFamily="50" charset="-127"/>
                  <a:ea typeface="하나2.0 M" panose="020B0603000000000000" pitchFamily="50" charset="-127"/>
                  <a:cs typeface="Arial"/>
                </a:rPr>
                <a:t>2-2.</a:t>
              </a:r>
              <a:r>
                <a:rPr lang="en-US" sz="2600" b="1" spc="-85" dirty="0">
                  <a:latin typeface="하나2.0 M" panose="020B0603000000000000" pitchFamily="50" charset="-127"/>
                  <a:ea typeface="하나2.0 M" panose="020B0603000000000000" pitchFamily="50" charset="-127"/>
                  <a:cs typeface="Arial"/>
                </a:rPr>
                <a:t> </a:t>
              </a:r>
              <a:r>
                <a:rPr sz="2600" b="1" dirty="0" err="1">
                  <a:latin typeface="하나2.0 M" panose="020B0603000000000000" pitchFamily="50" charset="-127"/>
                  <a:ea typeface="하나2.0 M" panose="020B0603000000000000" pitchFamily="50" charset="-127"/>
                  <a:cs typeface="바탕"/>
                </a:rPr>
                <a:t>개발환경</a:t>
              </a:r>
              <a:endParaRPr sz="2600" b="1" dirty="0">
                <a:latin typeface="하나2.0 M" panose="020B0603000000000000" pitchFamily="50" charset="-127"/>
                <a:ea typeface="하나2.0 M" panose="020B0603000000000000" pitchFamily="50" charset="-127"/>
                <a:cs typeface="바탕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951</TotalTime>
  <Words>2477</Words>
  <Application>Microsoft Office PowerPoint</Application>
  <PresentationFormat>사용자 지정</PresentationFormat>
  <Paragraphs>308</Paragraphs>
  <Slides>28</Slides>
  <Notes>4</Notes>
  <HiddenSlides>1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4" baseType="lpstr">
      <vt:lpstr>Adobe Fan Heiti Std B</vt:lpstr>
      <vt:lpstr>Adobe 고딕 Std B</vt:lpstr>
      <vt:lpstr>Arial Unicode MS</vt:lpstr>
      <vt:lpstr>DejaVu Sans (본문)</vt:lpstr>
      <vt:lpstr>Noto Sans KR</vt:lpstr>
      <vt:lpstr>OpenSymbol</vt:lpstr>
      <vt:lpstr>맑은 고딕</vt:lpstr>
      <vt:lpstr>바탕</vt:lpstr>
      <vt:lpstr>서울한강체</vt:lpstr>
      <vt:lpstr>하나2.0 M</vt:lpstr>
      <vt:lpstr>휴먼모음T</vt:lpstr>
      <vt:lpstr>Arial</vt:lpstr>
      <vt:lpstr>Calibri</vt:lpstr>
      <vt:lpstr>Symbol</vt:lpstr>
      <vt:lpstr>Wingdings</vt:lpstr>
      <vt:lpstr>Office Theme</vt:lpstr>
      <vt:lpstr>  GS ITM 3기 1조 팀장 유병진 - jeremy2695@gmail.com 팀원 김동현 -  sadyour@gmail.com           천연수 - cheonyeonsu@gmail.com           황제희 - qlqj47@naver.com           양진웅 - jinwong936592@gmail.com           이정근 - junggnl@naver.com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officegen</dc:creator>
  <dc:description/>
  <cp:lastModifiedBy>EZEN</cp:lastModifiedBy>
  <cp:revision>66</cp:revision>
  <dcterms:created xsi:type="dcterms:W3CDTF">2021-02-14T19:43:51Z</dcterms:created>
  <dcterms:modified xsi:type="dcterms:W3CDTF">2024-07-03T04:05:05Z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사용자 지정</vt:lpwstr>
  </property>
  <property fmtid="{D5CDD505-2E9C-101B-9397-08002B2CF9AE}" pid="3" name="Slides">
    <vt:i4>41</vt:i4>
  </property>
</Properties>
</file>